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</p:sldMasterIdLst>
  <p:notesMasterIdLst>
    <p:notesMasterId r:id="rId28"/>
  </p:notesMasterIdLst>
  <p:handoutMasterIdLst>
    <p:handoutMasterId r:id="rId29"/>
  </p:handoutMasterIdLst>
  <p:sldIdLst>
    <p:sldId id="346" r:id="rId5"/>
    <p:sldId id="425" r:id="rId6"/>
    <p:sldId id="426" r:id="rId7"/>
    <p:sldId id="377" r:id="rId8"/>
    <p:sldId id="393" r:id="rId9"/>
    <p:sldId id="397" r:id="rId10"/>
    <p:sldId id="398" r:id="rId11"/>
    <p:sldId id="427" r:id="rId12"/>
    <p:sldId id="428" r:id="rId13"/>
    <p:sldId id="429" r:id="rId14"/>
    <p:sldId id="432" r:id="rId15"/>
    <p:sldId id="430" r:id="rId16"/>
    <p:sldId id="431" r:id="rId17"/>
    <p:sldId id="433" r:id="rId18"/>
    <p:sldId id="434" r:id="rId19"/>
    <p:sldId id="435" r:id="rId20"/>
    <p:sldId id="436" r:id="rId21"/>
    <p:sldId id="437" r:id="rId22"/>
    <p:sldId id="439" r:id="rId23"/>
    <p:sldId id="438" r:id="rId24"/>
    <p:sldId id="440" r:id="rId25"/>
    <p:sldId id="441" r:id="rId26"/>
    <p:sldId id="396" r:id="rId27"/>
  </p:sldIdLst>
  <p:sldSz cx="12192000" cy="6858000"/>
  <p:notesSz cx="6858000" cy="9144000"/>
  <p:defaultTextStyle>
    <a:defPPr>
      <a:defRPr lang="de-DE"/>
    </a:defPPr>
    <a:lvl1pPr marL="0" indent="0" algn="l" defTabSz="914400" rtl="0" eaLnBrk="1" latinLnBrk="0" hangingPunct="1">
      <a:lnSpc>
        <a:spcPct val="98000"/>
      </a:lnSpc>
      <a:spcBef>
        <a:spcPts val="0"/>
      </a:spcBef>
      <a:buFont typeface="+mj-lt"/>
      <a:buNone/>
      <a:defRPr sz="1600" kern="1200" spc="-10" baseline="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98000"/>
      </a:lnSpc>
      <a:spcBef>
        <a:spcPts val="0"/>
      </a:spcBef>
      <a:buFont typeface="Source Sans Pro" panose="020B0503030403020204" pitchFamily="34" charset="0"/>
      <a:buChar char="―"/>
      <a:defRPr sz="1600" kern="1200" spc="-10" baseline="0">
        <a:solidFill>
          <a:schemeClr val="tx1"/>
        </a:solidFill>
        <a:latin typeface="+mn-lt"/>
        <a:ea typeface="+mn-ea"/>
        <a:cs typeface="+mn-cs"/>
      </a:defRPr>
    </a:lvl2pPr>
    <a:lvl3pPr marL="360363" indent="-185738" algn="l" defTabSz="914400" rtl="0" eaLnBrk="1" latinLnBrk="0" hangingPunct="1">
      <a:lnSpc>
        <a:spcPct val="98000"/>
      </a:lnSpc>
      <a:spcBef>
        <a:spcPts val="0"/>
      </a:spcBef>
      <a:buFont typeface="Source Sans Pro" panose="020B0503030403020204" pitchFamily="34" charset="0"/>
      <a:buChar char="―"/>
      <a:defRPr sz="1600" kern="1200" spc="-10" baseline="0">
        <a:solidFill>
          <a:schemeClr val="tx1"/>
        </a:solidFill>
        <a:latin typeface="+mn-lt"/>
        <a:ea typeface="+mn-ea"/>
        <a:cs typeface="+mn-cs"/>
      </a:defRPr>
    </a:lvl3pPr>
    <a:lvl4pPr marL="534988" indent="-174625" algn="l" defTabSz="914400" rtl="0" eaLnBrk="1" latinLnBrk="0" hangingPunct="1">
      <a:lnSpc>
        <a:spcPct val="98000"/>
      </a:lnSpc>
      <a:spcBef>
        <a:spcPts val="0"/>
      </a:spcBef>
      <a:buFont typeface="Source Sans Pro" panose="020B0503030403020204" pitchFamily="34" charset="0"/>
      <a:buChar char="―"/>
      <a:defRPr sz="1600" kern="1200" spc="-10" baseline="0">
        <a:solidFill>
          <a:schemeClr val="tx1"/>
        </a:solidFill>
        <a:latin typeface="+mn-lt"/>
        <a:ea typeface="+mn-ea"/>
        <a:cs typeface="+mn-cs"/>
      </a:defRPr>
    </a:lvl4pPr>
    <a:lvl5pPr marL="719138" indent="-184150" algn="l" defTabSz="914400" rtl="0" eaLnBrk="1" latinLnBrk="0" hangingPunct="1">
      <a:lnSpc>
        <a:spcPct val="98000"/>
      </a:lnSpc>
      <a:spcBef>
        <a:spcPts val="0"/>
      </a:spcBef>
      <a:buFont typeface="Source Sans Pro" panose="020B0503030403020204" pitchFamily="34" charset="0"/>
      <a:buChar char="―"/>
      <a:defRPr sz="1600" kern="1200" spc="-10" baseline="0">
        <a:solidFill>
          <a:schemeClr val="tx1"/>
        </a:solidFill>
        <a:latin typeface="+mn-lt"/>
        <a:ea typeface="+mn-ea"/>
        <a:cs typeface="+mn-cs"/>
      </a:defRPr>
    </a:lvl5pPr>
    <a:lvl6pPr marL="25146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9718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4290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886200" indent="-228600" algn="l" defTabSz="914400" rtl="0" eaLnBrk="1" latinLnBrk="0" hangingPunct="1">
      <a:lnSpc>
        <a:spcPct val="90000"/>
      </a:lnSpc>
      <a:spcBef>
        <a:spcPts val="5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152458D-D975-4659-9756-A6BAF0E2F024}">
          <p14:sldIdLst>
            <p14:sldId id="346"/>
            <p14:sldId id="425"/>
            <p14:sldId id="426"/>
            <p14:sldId id="377"/>
            <p14:sldId id="393"/>
            <p14:sldId id="397"/>
            <p14:sldId id="398"/>
            <p14:sldId id="427"/>
            <p14:sldId id="428"/>
            <p14:sldId id="429"/>
            <p14:sldId id="432"/>
            <p14:sldId id="430"/>
            <p14:sldId id="431"/>
            <p14:sldId id="433"/>
            <p14:sldId id="434"/>
            <p14:sldId id="435"/>
            <p14:sldId id="436"/>
            <p14:sldId id="437"/>
            <p14:sldId id="439"/>
            <p14:sldId id="438"/>
            <p14:sldId id="440"/>
            <p14:sldId id="441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0AF"/>
    <a:srgbClr val="BFCDD3"/>
    <a:srgbClr val="CE5E5F"/>
    <a:srgbClr val="C54D47"/>
    <a:srgbClr val="E8D9CB"/>
    <a:srgbClr val="DAC2AD"/>
    <a:srgbClr val="F8F6EB"/>
    <a:srgbClr val="BE9170"/>
    <a:srgbClr val="808080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20E951-F767-40FB-8981-BDCADE0C3650}">
  <a:tblStyle styleId="{CA20E951-F767-40FB-8981-BDCADE0C3650}" styleName="UZH Standard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4233" cmpd="sng">
              <a:solidFill>
                <a:schemeClr val="dk1"/>
              </a:solidFill>
            </a:ln>
          </a:bottom>
          <a:insideH>
            <a:ln w="4233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>
        <a:schemeClr val="dk1"/>
      </a:tcTxStyle>
      <a:tcStyle>
        <a:tcBdr/>
        <a:fill>
          <a:noFill/>
        </a:fill>
      </a:tcStyle>
    </a:band1H>
    <a:band2H>
      <a:tcTxStyle>
        <a:schemeClr val="dk1"/>
      </a:tcTxStyle>
      <a:tcStyle>
        <a:tcBdr/>
        <a:fill>
          <a:noFill/>
        </a:fill>
      </a:tcStyle>
    </a:band2H>
    <a:band1V>
      <a:tcTxStyle>
        <a:schemeClr val="dk1"/>
      </a:tcTxStyle>
      <a:tcStyle>
        <a:tcBdr/>
        <a:fill>
          <a:noFill/>
        </a:fill>
      </a:tcStyle>
    </a:band1V>
    <a:band2V>
      <a:tcTxStyle>
        <a:schemeClr val="dk1"/>
      </a:tcTxStyle>
      <a:tcStyle>
        <a:tcBdr/>
        <a:fill>
          <a:noFill/>
        </a:fill>
      </a:tcStyle>
    </a:band2V>
    <a:lastCol>
      <a:tcTxStyle>
        <a:fontRef idx="major"/>
        <a:schemeClr val="dk1"/>
      </a:tcTxStyle>
      <a:tcStyle>
        <a:tcBdr/>
        <a:fill>
          <a:noFill/>
        </a:fill>
      </a:tcStyle>
    </a:lastCol>
    <a:firstCol>
      <a:tcTxStyle>
        <a:fontRef idx="major"/>
        <a:schemeClr val="dk1"/>
      </a:tcTxStyle>
      <a:tcStyle>
        <a:tcBdr/>
        <a:fill>
          <a:noFill/>
        </a:fill>
      </a:tcStyle>
    </a:firstCol>
    <a:lastRow>
      <a:tcTxStyle>
        <a:fontRef idx="major"/>
        <a:schemeClr val="dk1"/>
      </a:tcTxStyle>
      <a:tcStyle>
        <a:tcBdr>
          <a:top>
            <a:ln w="4233" cmpd="sng">
              <a:solidFill>
                <a:schemeClr val="dk1"/>
              </a:solidFill>
            </a:ln>
          </a:top>
          <a:bottom>
            <a:ln w="4233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>
        <a:fontRef idx="major"/>
        <a:schemeClr val="dk1"/>
      </a:tcTxStyle>
      <a:tcStyle>
        <a:tcBdr>
          <a:top>
            <a:ln>
              <a:noFill/>
            </a:ln>
          </a:top>
          <a:bottom>
            <a:ln w="12700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4" autoAdjust="0"/>
    <p:restoredTop sz="94762" autoAdjust="0"/>
  </p:normalViewPr>
  <p:slideViewPr>
    <p:cSldViewPr showGuides="1">
      <p:cViewPr varScale="1">
        <p:scale>
          <a:sx n="88" d="100"/>
          <a:sy n="88" d="100"/>
        </p:scale>
        <p:origin x="184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2334" y="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11.09.25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‹#›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64704" y="899592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712000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712000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283968"/>
            <a:ext cx="5560412" cy="424847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10.09.25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561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753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6943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62005-1B63-C888-4003-EC32884DD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D77B11-64B5-1E9F-BACA-1D452EAB2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81F92-B97B-1757-231C-20139CE4E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C0E62-99F8-CD84-1C69-D02F4D82F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913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4526B-A717-6174-5596-8927D07B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46941-615F-BF8C-39B6-00639D610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8B7DE-5BFE-E46F-82EB-53AC03548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E0C23-FDB7-A270-2616-81525C2A1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57984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20647-3968-9452-F3A6-21C194C1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30D34-3C30-CAC1-3772-28658C92A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7B0DB-EE0E-C4A6-DCFE-6378992F2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04746-03FE-074E-BD25-744C1C21B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6311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3EF51-9BB1-C1AF-799B-4B627E69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722B90-6257-A32E-D739-798A18CF8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B27AE2-9806-D791-4FD6-1B32A7CCF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4DA46-3F51-940E-2E1A-0EC35CBECF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3547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Universitäts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80000"/>
            <a:ext cx="11652249" cy="551311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526C9F-D78C-A1C8-B22D-122736EC2F5E}"/>
              </a:ext>
            </a:extLst>
          </p:cNvPr>
          <p:cNvCxnSpPr/>
          <p:nvPr userDrawn="1"/>
        </p:nvCxnSpPr>
        <p:spPr>
          <a:xfrm>
            <a:off x="2134800" y="268547"/>
            <a:ext cx="0" cy="5400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7B00AE1C-C971-C5C1-1DCB-41F3370C34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2000" y="273600"/>
            <a:ext cx="3465505" cy="536400"/>
          </a:xfrm>
        </p:spPr>
        <p:txBody>
          <a:bodyPr anchor="ctr"/>
          <a:lstStyle>
            <a:lvl1pPr>
              <a:lnSpc>
                <a:spcPct val="97000"/>
              </a:lnSpc>
              <a:defRPr sz="1300" spc="-20" baseline="0"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GB" noProof="0" dirty="0" err="1"/>
              <a:t>Organisationseinheit</a:t>
            </a:r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EBEE38-90C0-68F8-53F6-37ACBFF105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</p:spTree>
    <p:extLst>
      <p:ext uri="{BB962C8B-B14F-4D97-AF65-F5344CB8AC3E}">
        <p14:creationId xmlns:p14="http://schemas.microsoft.com/office/powerpoint/2010/main" val="2970711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9EEEEF7-8E4F-3C55-5E7A-50A2A740DE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1462" y="1371600"/>
            <a:ext cx="5724000" cy="4628621"/>
          </a:xfrm>
        </p:spPr>
        <p:txBody>
          <a:bodyPr/>
          <a:lstStyle>
            <a:lvl1pPr>
              <a:spcAft>
                <a:spcPts val="0"/>
              </a:spcAft>
              <a:defRPr sz="1600"/>
            </a:lvl1pPr>
            <a:lvl2pPr marL="226800" indent="-226800">
              <a:spcBef>
                <a:spcPts val="1000"/>
              </a:spcBef>
              <a:spcAft>
                <a:spcPts val="0"/>
              </a:spcAft>
              <a:defRPr sz="1600"/>
            </a:lvl2pPr>
            <a:lvl3pPr marL="658800" indent="-226800">
              <a:spcBef>
                <a:spcPts val="1000"/>
              </a:spcBef>
              <a:spcAft>
                <a:spcPts val="0"/>
              </a:spcAft>
              <a:defRPr sz="1600"/>
            </a:lvl3pPr>
            <a:lvl4pPr marL="1090800" indent="-226800">
              <a:spcBef>
                <a:spcPts val="1000"/>
              </a:spcBef>
              <a:spcAft>
                <a:spcPts val="0"/>
              </a:spcAft>
              <a:defRPr sz="1600"/>
            </a:lvl4pPr>
            <a:lvl5pPr marL="1522800" indent="-342000">
              <a:spcBef>
                <a:spcPts val="10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600" y="245268"/>
            <a:ext cx="5723999" cy="845567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EAAB97D8-67DD-4A1A-E7E3-B479715D9C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00221"/>
            <a:ext cx="5734380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4169781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hs Inhalt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Scrolling Through Hate – Henry</a:t>
            </a:r>
            <a:endParaRPr lang="en-GB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600" y="245268"/>
            <a:ext cx="5723999" cy="845567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EAAB97D8-67DD-4A1A-E7E3-B479715D9C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2800"/>
            <a:ext cx="5734380" cy="205200"/>
          </a:xfrm>
        </p:spPr>
        <p:txBody>
          <a:bodyPr anchor="b"/>
          <a:lstStyle>
            <a:lvl1pPr>
              <a:lnSpc>
                <a:spcPct val="109000"/>
              </a:lnSpc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D08B5C7-0B72-0F94-738C-A9B735A2519D}"/>
              </a:ext>
            </a:extLst>
          </p:cNvPr>
          <p:cNvCxnSpPr>
            <a:cxnSpLocks/>
          </p:cNvCxnSpPr>
          <p:nvPr userDrawn="1"/>
        </p:nvCxnSpPr>
        <p:spPr>
          <a:xfrm>
            <a:off x="273050" y="5155072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6987E16-61C3-F16E-EBD2-164E17176CF4}"/>
              </a:ext>
            </a:extLst>
          </p:cNvPr>
          <p:cNvCxnSpPr>
            <a:cxnSpLocks/>
          </p:cNvCxnSpPr>
          <p:nvPr userDrawn="1"/>
        </p:nvCxnSpPr>
        <p:spPr>
          <a:xfrm>
            <a:off x="3228366" y="51550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7071907-BBD2-40D4-55E0-1E83C4F6D6BC}"/>
              </a:ext>
            </a:extLst>
          </p:cNvPr>
          <p:cNvCxnSpPr>
            <a:cxnSpLocks/>
          </p:cNvCxnSpPr>
          <p:nvPr userDrawn="1"/>
        </p:nvCxnSpPr>
        <p:spPr>
          <a:xfrm>
            <a:off x="3233129" y="34405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CE74047-F734-D6A9-08E0-D291395944F0}"/>
              </a:ext>
            </a:extLst>
          </p:cNvPr>
          <p:cNvCxnSpPr>
            <a:cxnSpLocks/>
          </p:cNvCxnSpPr>
          <p:nvPr userDrawn="1"/>
        </p:nvCxnSpPr>
        <p:spPr>
          <a:xfrm>
            <a:off x="276265" y="3440571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E45E1AF-C792-F20E-F289-890F955A6D57}"/>
              </a:ext>
            </a:extLst>
          </p:cNvPr>
          <p:cNvCxnSpPr>
            <a:cxnSpLocks/>
          </p:cNvCxnSpPr>
          <p:nvPr userDrawn="1"/>
        </p:nvCxnSpPr>
        <p:spPr>
          <a:xfrm>
            <a:off x="273449" y="1726352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98DB0037-139C-0385-E03A-306D5169233B}"/>
              </a:ext>
            </a:extLst>
          </p:cNvPr>
          <p:cNvCxnSpPr>
            <a:cxnSpLocks/>
          </p:cNvCxnSpPr>
          <p:nvPr userDrawn="1"/>
        </p:nvCxnSpPr>
        <p:spPr>
          <a:xfrm>
            <a:off x="3230961" y="1721590"/>
            <a:ext cx="23993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27">
            <a:extLst>
              <a:ext uri="{FF2B5EF4-FFF2-40B4-BE49-F238E27FC236}">
                <a16:creationId xmlns:a16="http://schemas.microsoft.com/office/drawing/2014/main" id="{30017B53-05EC-3989-249C-664AD90907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30670" y="18767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7" name="Textplatzhalter 27">
            <a:extLst>
              <a:ext uri="{FF2B5EF4-FFF2-40B4-BE49-F238E27FC236}">
                <a16:creationId xmlns:a16="http://schemas.microsoft.com/office/drawing/2014/main" id="{714803E2-4C7F-CFE5-7B57-C3F213A340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050" y="5310187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8" name="Textplatzhalter 27">
            <a:extLst>
              <a:ext uri="{FF2B5EF4-FFF2-40B4-BE49-F238E27FC236}">
                <a16:creationId xmlns:a16="http://schemas.microsoft.com/office/drawing/2014/main" id="{9C152131-ED74-0F59-B477-F10CE617C4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32838" y="3595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1" name="Textplatzhalter 27">
            <a:extLst>
              <a:ext uri="{FF2B5EF4-FFF2-40B4-BE49-F238E27FC236}">
                <a16:creationId xmlns:a16="http://schemas.microsoft.com/office/drawing/2014/main" id="{1182E294-3DAE-8397-D78D-AE19E051369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28075" y="53101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2" name="Textplatzhalter 27">
            <a:extLst>
              <a:ext uri="{FF2B5EF4-FFF2-40B4-BE49-F238E27FC236}">
                <a16:creationId xmlns:a16="http://schemas.microsoft.com/office/drawing/2014/main" id="{F8CA09C2-6A74-C429-81F0-F2CA0C0A8B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28366" y="44043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3" name="Textplatzhalter 27">
            <a:extLst>
              <a:ext uri="{FF2B5EF4-FFF2-40B4-BE49-F238E27FC236}">
                <a16:creationId xmlns:a16="http://schemas.microsoft.com/office/drawing/2014/main" id="{79EF64BE-BAA5-7A03-2892-71B58B0FA7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3050" y="440436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4" name="Textplatzhalter 27">
            <a:extLst>
              <a:ext uri="{FF2B5EF4-FFF2-40B4-BE49-F238E27FC236}">
                <a16:creationId xmlns:a16="http://schemas.microsoft.com/office/drawing/2014/main" id="{B37CF961-4AA4-3E2D-1EEC-751B07F74E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264" y="2689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5" name="Textplatzhalter 27">
            <a:extLst>
              <a:ext uri="{FF2B5EF4-FFF2-40B4-BE49-F238E27FC236}">
                <a16:creationId xmlns:a16="http://schemas.microsoft.com/office/drawing/2014/main" id="{A75866BD-D0AA-3041-796D-1EB9B1F3A8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3128" y="2689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348CBF73-5164-67ED-100D-52F0577F0D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6264" y="3595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8" name="Textplatzhalter 27">
            <a:extLst>
              <a:ext uri="{FF2B5EF4-FFF2-40B4-BE49-F238E27FC236}">
                <a16:creationId xmlns:a16="http://schemas.microsoft.com/office/drawing/2014/main" id="{E413BFB1-BE2B-5698-D056-CFFE93D63A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3448" y="18767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9" name="Textplatzhalter 27">
            <a:extLst>
              <a:ext uri="{FF2B5EF4-FFF2-40B4-BE49-F238E27FC236}">
                <a16:creationId xmlns:a16="http://schemas.microsoft.com/office/drawing/2014/main" id="{A6AD1D29-4F20-7C67-177C-5F66137D5C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448" y="97564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A60B2A3C-D051-ADD5-9279-F6C77B9515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0960" y="97087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tx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264862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273378"/>
            <a:ext cx="5724000" cy="560164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99EEEEF7-8E4F-3C55-5E7A-50A2A740DE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88400" y="866774"/>
            <a:ext cx="5724000" cy="5357813"/>
          </a:xfrm>
        </p:spPr>
        <p:txBody>
          <a:bodyPr/>
          <a:lstStyle>
            <a:lvl1pPr>
              <a:spcAft>
                <a:spcPts val="0"/>
              </a:spcAft>
              <a:defRPr sz="1600"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3pPr>
            <a:lvl4pPr marL="101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A512215-946B-73CF-5CD5-5404CAE41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8400" y="244800"/>
            <a:ext cx="5723999" cy="519436"/>
          </a:xfrm>
        </p:spPr>
        <p:txBody>
          <a:bodyPr/>
          <a:lstStyle>
            <a:lvl1pPr>
              <a:lnSpc>
                <a:spcPct val="97000"/>
              </a:lnSpc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ABC8980-79BC-7792-05E5-871BA6059E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9875" y="6029325"/>
            <a:ext cx="5724525" cy="195263"/>
          </a:xfrm>
        </p:spPr>
        <p:txBody>
          <a:bodyPr anchor="b"/>
          <a:lstStyle>
            <a:lvl1pPr>
              <a:defRPr sz="1000" b="1"/>
            </a:lvl1pPr>
            <a:lvl2pPr>
              <a:defRPr sz="1000" b="1"/>
            </a:lvl2pPr>
            <a:lvl3pPr>
              <a:defRPr sz="1000" b="1"/>
            </a:lvl3pPr>
            <a:lvl4pPr>
              <a:defRPr sz="1000" b="1"/>
            </a:lvl4pPr>
            <a:lvl5pPr>
              <a:defRPr sz="1000" b="1"/>
            </a:lvl5pPr>
          </a:lstStyle>
          <a:p>
            <a:pPr lvl="0"/>
            <a:r>
              <a:rPr lang="en-GB" noProof="0" dirty="0"/>
              <a:t>Insert caption</a:t>
            </a:r>
          </a:p>
        </p:txBody>
      </p:sp>
    </p:spTree>
    <p:extLst>
      <p:ext uri="{BB962C8B-B14F-4D97-AF65-F5344CB8AC3E}">
        <p14:creationId xmlns:p14="http://schemas.microsoft.com/office/powerpoint/2010/main" val="2774246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, drei Flächen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>
            <a:extLst>
              <a:ext uri="{FF2B5EF4-FFF2-40B4-BE49-F238E27FC236}">
                <a16:creationId xmlns:a16="http://schemas.microsoft.com/office/drawing/2014/main" id="{5A065272-38F7-A074-824D-FD6B0FAB5C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866774"/>
            <a:ext cx="5724000" cy="535781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799"/>
            <a:ext cx="11648525" cy="6219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08660E-5135-A84E-B689-DDFA75A72BB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7600" y="2602800"/>
            <a:ext cx="5722937" cy="3621787"/>
          </a:xfrm>
        </p:spPr>
        <p:txBody>
          <a:bodyPr/>
          <a:lstStyle>
            <a:lvl1pPr>
              <a:spcBef>
                <a:spcPts val="1000"/>
              </a:spcBef>
              <a:defRPr sz="1600"/>
            </a:lvl1pPr>
            <a:lvl2pPr marL="226800" indent="-226800">
              <a:spcBef>
                <a:spcPts val="0"/>
              </a:spcBef>
              <a:defRPr sz="1600"/>
            </a:lvl2pPr>
            <a:lvl3pPr marL="658800" indent="-226800">
              <a:spcBef>
                <a:spcPts val="0"/>
              </a:spcBef>
              <a:defRPr sz="1600"/>
            </a:lvl3pPr>
            <a:lvl4pPr marL="1090800" indent="-226800">
              <a:spcBef>
                <a:spcPts val="0"/>
              </a:spcBef>
              <a:defRPr sz="1600"/>
            </a:lvl4pPr>
            <a:lvl5pPr marL="1522800" indent="-226800">
              <a:spcBef>
                <a:spcPts val="0"/>
              </a:spcBef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5C25F038-C59A-91D3-5738-FA2D715B1D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87" y="4738688"/>
            <a:ext cx="4734000" cy="1155600"/>
          </a:xfrm>
          <a:solidFill>
            <a:schemeClr val="bg1"/>
          </a:solidFill>
        </p:spPr>
        <p:txBody>
          <a:bodyPr lIns="180000" anchor="ctr"/>
          <a:lstStyle>
            <a:lvl1pPr>
              <a:lnSpc>
                <a:spcPct val="98000"/>
              </a:lnSpc>
              <a:defRPr sz="2400" b="0"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BFFCDAC-C838-ADD4-2284-837AC0DB7D32}"/>
              </a:ext>
            </a:extLst>
          </p:cNvPr>
          <p:cNvSpPr>
            <a:spLocks/>
          </p:cNvSpPr>
          <p:nvPr userDrawn="1"/>
        </p:nvSpPr>
        <p:spPr>
          <a:xfrm>
            <a:off x="6179816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D52F735-79F5-3F42-160A-B27CDCC6ECBC}"/>
              </a:ext>
            </a:extLst>
          </p:cNvPr>
          <p:cNvCxnSpPr>
            <a:cxnSpLocks/>
          </p:cNvCxnSpPr>
          <p:nvPr userDrawn="1"/>
        </p:nvCxnSpPr>
        <p:spPr>
          <a:xfrm>
            <a:off x="6357417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E8ED3B-58AB-278E-8FA6-54B5367691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9816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50E60B21-008A-2B6B-00EE-55A0A5704E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9816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AB97A8F-A31B-71A8-6F59-6CF07FEC341B}"/>
              </a:ext>
            </a:extLst>
          </p:cNvPr>
          <p:cNvSpPr>
            <a:spLocks/>
          </p:cNvSpPr>
          <p:nvPr userDrawn="1"/>
        </p:nvSpPr>
        <p:spPr>
          <a:xfrm>
            <a:off x="8161200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20494D9F-526C-2E69-E603-70C47570B76A}"/>
              </a:ext>
            </a:extLst>
          </p:cNvPr>
          <p:cNvCxnSpPr>
            <a:cxnSpLocks/>
          </p:cNvCxnSpPr>
          <p:nvPr userDrawn="1"/>
        </p:nvCxnSpPr>
        <p:spPr>
          <a:xfrm>
            <a:off x="8350014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12">
            <a:extLst>
              <a:ext uri="{FF2B5EF4-FFF2-40B4-BE49-F238E27FC236}">
                <a16:creationId xmlns:a16="http://schemas.microsoft.com/office/drawing/2014/main" id="{CD54ACCC-E2D7-61F6-43F8-B08BB0DF89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1200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7" name="Textplatzhalter 12">
            <a:extLst>
              <a:ext uri="{FF2B5EF4-FFF2-40B4-BE49-F238E27FC236}">
                <a16:creationId xmlns:a16="http://schemas.microsoft.com/office/drawing/2014/main" id="{AE30B499-759C-236B-6D1C-6BCA6F207D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1200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C39869D-3DD1-49E4-9B99-D5ADADC37626}"/>
              </a:ext>
            </a:extLst>
          </p:cNvPr>
          <p:cNvSpPr>
            <a:spLocks/>
          </p:cNvSpPr>
          <p:nvPr userDrawn="1"/>
        </p:nvSpPr>
        <p:spPr>
          <a:xfrm>
            <a:off x="10130400" y="866775"/>
            <a:ext cx="1792610" cy="1390650"/>
          </a:xfrm>
          <a:prstGeom prst="rect">
            <a:avLst/>
          </a:prstGeom>
          <a:solidFill>
            <a:schemeClr val="accent1"/>
          </a:solidFill>
        </p:spPr>
        <p:txBody>
          <a:bodyPr wrap="square" lIns="180000" tIns="90000" rIns="88325" bIns="44162">
            <a:noAutofit/>
          </a:bodyPr>
          <a:lstStyle/>
          <a:p>
            <a:endParaRPr lang="en-GB" sz="4700" noProof="0" dirty="0">
              <a:solidFill>
                <a:schemeClr val="bg1"/>
              </a:solidFill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C74D9E1-33AE-B3A6-62C5-702A8706EDCA}"/>
              </a:ext>
            </a:extLst>
          </p:cNvPr>
          <p:cNvCxnSpPr>
            <a:cxnSpLocks/>
          </p:cNvCxnSpPr>
          <p:nvPr userDrawn="1"/>
        </p:nvCxnSpPr>
        <p:spPr>
          <a:xfrm>
            <a:off x="10319214" y="1716731"/>
            <a:ext cx="1414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12">
            <a:extLst>
              <a:ext uri="{FF2B5EF4-FFF2-40B4-BE49-F238E27FC236}">
                <a16:creationId xmlns:a16="http://schemas.microsoft.com/office/drawing/2014/main" id="{21172486-FB2A-0D37-20BD-766B69EC16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130400" y="1735421"/>
            <a:ext cx="1792800" cy="522000"/>
          </a:xfrm>
        </p:spPr>
        <p:txBody>
          <a:bodyPr lIns="180000" rIns="90000" bIns="43200" anchor="ctr"/>
          <a:lstStyle>
            <a:lvl1pPr>
              <a:defRPr sz="15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1" name="Textplatzhalter 12">
            <a:extLst>
              <a:ext uri="{FF2B5EF4-FFF2-40B4-BE49-F238E27FC236}">
                <a16:creationId xmlns:a16="http://schemas.microsoft.com/office/drawing/2014/main" id="{A5D721FD-5C54-2030-F7DF-99F78870D3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30400" y="866775"/>
            <a:ext cx="1792800" cy="838900"/>
          </a:xfrm>
        </p:spPr>
        <p:txBody>
          <a:bodyPr lIns="180000" tIns="90000" rIns="90000" bIns="43200" anchor="ctr"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1500" b="1"/>
            </a:lvl2pPr>
            <a:lvl3pPr>
              <a:defRPr sz="1500" b="1"/>
            </a:lvl3pPr>
            <a:lvl4pPr>
              <a:defRPr sz="1500" b="1"/>
            </a:lvl4pPr>
            <a:lvl5pPr>
              <a:defRPr sz="1500" b="1"/>
            </a:lvl5pPr>
          </a:lstStyle>
          <a:p>
            <a:pPr lvl="0"/>
            <a:r>
              <a:rPr lang="en-GB" noProof="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42525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Scrolling Through Hate – Henry</a:t>
            </a:r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de-CH" noProof="0" smtClean="0"/>
              <a:pPr/>
              <a:t>‹#›</a:t>
            </a:fld>
            <a:endParaRPr lang="de-CH" noProof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4E61DB5-E919-69BB-4D15-14B989729A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87621" y="273378"/>
            <a:ext cx="57240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7766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908720"/>
            <a:ext cx="7701073" cy="531586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9B29A34-DB3C-6631-0D19-C1C5DF5EA28A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53538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1420544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128A8A-1E20-0372-6952-A37B014C02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0379" y="870744"/>
            <a:ext cx="3765600" cy="5353844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E16A7B1-D6D5-1F45-5873-56D50909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5269"/>
            <a:ext cx="11650662" cy="53105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08945CC-0D4F-0056-B059-E53C8D583D7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18452" y="870744"/>
            <a:ext cx="3765600" cy="5353844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91A9BC9-91DF-B4F2-E0C5-C2578FBF892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53538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8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2571338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Bildplatzhalter 4">
            <a:extLst>
              <a:ext uri="{FF2B5EF4-FFF2-40B4-BE49-F238E27FC236}">
                <a16:creationId xmlns:a16="http://schemas.microsoft.com/office/drawing/2014/main" id="{BB21450C-9A0A-DE52-A711-C6A4E254A2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18452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40369691-93C7-0711-9987-747ABDF5BE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6525" y="2286000"/>
            <a:ext cx="3765600" cy="3938588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128A8A-1E20-0372-6952-A37B014C02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0379" y="870744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E16A7B1-D6D5-1F45-5873-56D50909A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5269"/>
            <a:ext cx="11650662" cy="531056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08945CC-0D4F-0056-B059-E53C8D583D7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18452" y="870744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91A9BC9-91DF-B4F2-E0C5-C2578FBF8926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56525" y="870743"/>
            <a:ext cx="3765600" cy="1215083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721083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379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Scrolling Through Hate – Henry</a:t>
            </a:r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de-CH" noProof="0" smtClean="0"/>
              <a:pPr/>
              <a:t>‹#›</a:t>
            </a:fld>
            <a:endParaRPr lang="de-CH" noProof="0"/>
          </a:p>
        </p:txBody>
      </p:sp>
      <p:sp>
        <p:nvSpPr>
          <p:cNvPr id="2" name="Bildplatzhalter 4">
            <a:extLst>
              <a:ext uri="{FF2B5EF4-FFF2-40B4-BE49-F238E27FC236}">
                <a16:creationId xmlns:a16="http://schemas.microsoft.com/office/drawing/2014/main" id="{BB21450C-9A0A-DE52-A711-C6A4E254A2D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18452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40369691-93C7-0711-9987-747ABDF5BEE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6525" y="273378"/>
            <a:ext cx="3765600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2006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0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0379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2115A716-7F0D-6001-BBDA-1C1AF55BDEB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228587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ADAF9B2C-8583-6129-0978-4CC7CC294B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37506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5E0F70B3-FE43-EB4F-1A26-27C37577C87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85714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D8C6563C-12FB-DB8B-2352-BC6B519F354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94633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B4039616-C526-8550-70B5-FB949E59398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142840" y="4956597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51759" y="1385528"/>
            <a:ext cx="2775600" cy="340995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047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78185"/>
            <a:ext cx="11652249" cy="551311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 anchorCtr="0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/>
            </a:lvl1pPr>
          </a:lstStyle>
          <a:p>
            <a:r>
              <a:rPr lang="en-GB" noProof="0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500B2A4-A548-86D9-6FFA-57A63AC10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eben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81300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0378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20D1239-AC10-7CF3-7460-F409E82CBC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235845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63E66951-4F0B-CBC1-A3F3-06E36980367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34923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B22D8516-82BF-C968-B99F-F2C48726086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90390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CC380BDB-57AA-395C-97C5-32258AD4229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9468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AB12B8A9-2E40-004F-7D4B-DC8308302138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9144936" y="2896813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E8E60EDF-84BC-50DF-DF1D-12535BD165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44014" y="866775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271646C3-68B0-05A8-5C65-22D55CE4808F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270797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29" name="Bildplatzhalter 4">
            <a:extLst>
              <a:ext uri="{FF2B5EF4-FFF2-40B4-BE49-F238E27FC236}">
                <a16:creationId xmlns:a16="http://schemas.microsoft.com/office/drawing/2014/main" id="{EC544524-67DF-E44E-A80D-DEF20D907A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9875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E052A1FF-3C1D-18C9-FF8C-91D41AD5E46F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3225342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31" name="Bildplatzhalter 4">
            <a:extLst>
              <a:ext uri="{FF2B5EF4-FFF2-40B4-BE49-F238E27FC236}">
                <a16:creationId xmlns:a16="http://schemas.microsoft.com/office/drawing/2014/main" id="{CA8F6A59-A25E-5F43-6AC1-01A66F711A9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224420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2" name="Inhaltsplatzhalter 2">
            <a:extLst>
              <a:ext uri="{FF2B5EF4-FFF2-40B4-BE49-F238E27FC236}">
                <a16:creationId xmlns:a16="http://schemas.microsoft.com/office/drawing/2014/main" id="{704FB434-2B9A-C168-61EC-9AE6DBA6CE72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179887" y="5636189"/>
            <a:ext cx="2775600" cy="531056"/>
          </a:xfrm>
        </p:spPr>
        <p:txBody>
          <a:bodyPr/>
          <a:lstStyle>
            <a:lvl1pPr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First name Surname</a:t>
            </a:r>
          </a:p>
        </p:txBody>
      </p:sp>
      <p:sp>
        <p:nvSpPr>
          <p:cNvPr id="33" name="Bildplatzhalter 4">
            <a:extLst>
              <a:ext uri="{FF2B5EF4-FFF2-40B4-BE49-F238E27FC236}">
                <a16:creationId xmlns:a16="http://schemas.microsoft.com/office/drawing/2014/main" id="{1D1811AD-FBE2-BBD0-4B34-A096DE429FE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78965" y="3606151"/>
            <a:ext cx="2775600" cy="188835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18104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9875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187440" y="1088740"/>
            <a:ext cx="5734685" cy="4287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80664E-DD47-F588-9AC5-7EF892BCCD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9875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F131E8F-F030-F634-B58C-C4083E313DB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241952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CCDDB8DD-2426-6FE0-DFEE-6DE9A58F07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1952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983435DF-10F7-65D6-87B3-02DB8987199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16411" y="1079215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C75924EC-5119-BC69-FAE4-4C5FAF979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16411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8DBCB22B-C5B8-EE52-8843-F6E91485161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75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9A2A0FF-0E7C-DA80-3753-010625EC477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241952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CCD0893B-0A26-A40A-4BEC-E9688A497FA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16411" y="3662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C01C616E-CDC8-43AA-E3EA-1068A02735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4033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29A2272-896A-882E-5158-C54F5F68FD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41952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2522235C-97A4-2633-577F-C6E62223B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16411" y="5508398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First name Surname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</p:txBody>
      </p:sp>
      <p:sp>
        <p:nvSpPr>
          <p:cNvPr id="28" name="Textplatzhalter 7">
            <a:extLst>
              <a:ext uri="{FF2B5EF4-FFF2-40B4-BE49-F238E27FC236}">
                <a16:creationId xmlns:a16="http://schemas.microsoft.com/office/drawing/2014/main" id="{31240D61-DAE3-BD06-237A-C12594445A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0869" y="5508398"/>
            <a:ext cx="5734685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172665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D717326D-6376-3E88-6230-C7DA655CABF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2789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1088740"/>
            <a:ext cx="5734685" cy="496916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280664E-DD47-F588-9AC5-7EF892BCCD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2789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BF131E8F-F030-F634-B58C-C4083E313DB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54866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CCDDB8DD-2426-6FE0-DFEE-6DE9A58F07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4866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983435DF-10F7-65D6-87B3-02DB8987199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129325" y="10887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C75924EC-5119-BC69-FAE4-4C5FAF979D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29325" y="2932875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8DBCB22B-C5B8-EE52-8843-F6E91485161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82789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9A2A0FF-0E7C-DA80-3753-010625EC477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54866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CCD0893B-0A26-A40A-4BEC-E9688A497FA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129325" y="3815140"/>
            <a:ext cx="1792800" cy="17136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C01C616E-CDC8-43AA-E3EA-1068A02735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6947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329A2272-896A-882E-5158-C54F5F68FD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54866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2522235C-97A4-2633-577F-C6E62223B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29325" y="5659152"/>
            <a:ext cx="1792800" cy="4246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7620271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74527" y="866775"/>
            <a:ext cx="7688373" cy="5362575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FFC20296-E86A-3879-BD39-9F30E331947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48638" y="866775"/>
            <a:ext cx="3768835" cy="187151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64B2AD41-4DD5-6051-D34F-CA90E2343F5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48638" y="2938463"/>
            <a:ext cx="3768835" cy="29388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D10D92F6-CEED-9778-52E5-5789FA1E21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54000" y="6013950"/>
            <a:ext cx="3768835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Quelle </a:t>
            </a:r>
            <a:r>
              <a:rPr lang="en-GB" noProof="0" dirty="0" err="1"/>
              <a:t>hinzufügen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93001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hs Texte mi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B302613E-1DC8-D62B-86B5-DB10FB92D3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56522" y="876298"/>
            <a:ext cx="3765601" cy="5353052"/>
          </a:xfrm>
          <a:noFill/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19B00308-6650-D1AB-F5C5-991F60192BF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69877" y="876299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64747F6A-D136-3EFB-6E19-6A385022B99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13200" y="876298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B3A42B55-571E-7D35-8A1D-2EE06F2B25D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71068" y="2764546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45D49E17-FFEA-350F-4AF4-82760A288C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14391" y="2764545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02C0735D-E433-CC9E-BA2C-CE7019E86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67953" y="4647380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57EE092B-F3B3-A0AB-6AF8-3C6F1603246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211276" y="4647379"/>
            <a:ext cx="3765600" cy="12041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1660225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ünf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2" y="244800"/>
            <a:ext cx="576000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936" y="1371600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42D8CDC-499B-83AC-9951-0F3067D8DBB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264568" y="1371600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6BDEB48F-A5F4-E47E-A6CF-964F1398E8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875" y="3105944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4D8633B6-F883-1298-E515-91B31B28E3A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75" y="4840288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6" name="Bildplatzhalter 4">
            <a:extLst>
              <a:ext uri="{FF2B5EF4-FFF2-40B4-BE49-F238E27FC236}">
                <a16:creationId xmlns:a16="http://schemas.microsoft.com/office/drawing/2014/main" id="{0ED7E5AD-E183-82CD-F090-884A82A4B9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80532" y="1371600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9" name="Bildplatzhalter 4">
            <a:extLst>
              <a:ext uri="{FF2B5EF4-FFF2-40B4-BE49-F238E27FC236}">
                <a16:creationId xmlns:a16="http://schemas.microsoft.com/office/drawing/2014/main" id="{560DE703-9043-4D96-9589-6AB1C926574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80532" y="3105944"/>
            <a:ext cx="1796814" cy="13843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5B7962-C9CE-24B7-343C-9D504EEF1ADA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2264568" y="3105944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FF4B996-5BF2-362E-6F3C-0472752C4919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264568" y="4840288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3CD5622-E8DA-D57A-1F36-A80A2A8ACA69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8184232" y="3105944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0987D4F-9295-E825-B64B-CE16F9CC37E4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8184232" y="1371600"/>
            <a:ext cx="3219363" cy="1384300"/>
          </a:xfrm>
        </p:spPr>
        <p:txBody>
          <a:bodyPr tIns="0" anchor="t"/>
          <a:lstStyle>
            <a:lvl1pPr>
              <a:defRPr sz="1600" b="0"/>
            </a:lvl1pPr>
            <a:lvl2pPr marL="226800" indent="-226800">
              <a:buFont typeface="Source Sans Pro" panose="020B0503030403020204" pitchFamily="34" charset="0"/>
              <a:buChar char="―"/>
              <a:defRPr sz="1600" b="0"/>
            </a:lvl2pPr>
            <a:lvl3pPr marL="658800" indent="-226800">
              <a:buFont typeface="Source Sans Pro" panose="020B0503030403020204" pitchFamily="34" charset="0"/>
              <a:buChar char="―"/>
              <a:defRPr sz="1600" b="0"/>
            </a:lvl3pPr>
            <a:lvl4pPr marL="1090800" indent="-226800">
              <a:buFont typeface="Source Sans Pro" panose="020B0503030403020204" pitchFamily="34" charset="0"/>
              <a:buChar char="―"/>
              <a:defRPr sz="1600" b="0"/>
            </a:lvl4pPr>
            <a:lvl5pPr marL="1522800" indent="-226800">
              <a:buFont typeface="Source Sans Pro" panose="020B0503030403020204" pitchFamily="34" charset="0"/>
              <a:buChar char="―"/>
              <a:defRPr sz="1600" b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2389862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n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576000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6936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42D8CDC-499B-83AC-9951-0F3067D8DBB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1254919" y="158626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622633EA-CE0F-D311-E9F8-E4FF04D03BC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6936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2222D7F-5144-753F-7AF0-A8D709992A99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1254919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03285094-5EB7-BA03-462D-65224736565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6936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2C14EDF-15BE-41CE-9D5E-3D50F6B67AB4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1254919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DAC93A43-12FF-3F6B-DA7A-A04D2ECA735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02236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696B000-854E-5397-BD25-46F024ACF0B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195900" y="158626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755C6D27-9F7F-A193-A31F-2412FB8334A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02236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0A26B48-243C-9DD6-BDC2-FE40212B1AAE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5195900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0E647CD5-DA5F-6055-1889-45FC8EA8E3A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202236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FFA660F0-3C7A-4C52-196B-D1FC1C4E12F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5195900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2" name="Bildplatzhalter 4">
            <a:extLst>
              <a:ext uri="{FF2B5EF4-FFF2-40B4-BE49-F238E27FC236}">
                <a16:creationId xmlns:a16="http://schemas.microsoft.com/office/drawing/2014/main" id="{9AE88E45-2228-3BAB-B328-25AE00C869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148811" y="158626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3" name="Inhaltsplatzhalter 2">
            <a:extLst>
              <a:ext uri="{FF2B5EF4-FFF2-40B4-BE49-F238E27FC236}">
                <a16:creationId xmlns:a16="http://schemas.microsoft.com/office/drawing/2014/main" id="{8D6A0681-D929-2BA4-D3F8-B3541A94FD81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9136793" y="1586260"/>
            <a:ext cx="2785331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4" name="Bildplatzhalter 4">
            <a:extLst>
              <a:ext uri="{FF2B5EF4-FFF2-40B4-BE49-F238E27FC236}">
                <a16:creationId xmlns:a16="http://schemas.microsoft.com/office/drawing/2014/main" id="{8D809E36-7256-6CC2-0F4B-23E42C6B1426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148811" y="3135350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FF8DEA4B-FE27-8A9E-FBBB-04944A377343}"/>
              </a:ext>
            </a:extLst>
          </p:cNvPr>
          <p:cNvSpPr>
            <a:spLocks noGrp="1"/>
          </p:cNvSpPr>
          <p:nvPr>
            <p:ph idx="39" hasCustomPrompt="1"/>
          </p:nvPr>
        </p:nvSpPr>
        <p:spPr>
          <a:xfrm>
            <a:off x="9136794" y="3135350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5AC54CE7-1DE9-FCC9-D36F-326C1CC978F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48811" y="4680322"/>
            <a:ext cx="818914" cy="103160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CFFA07EE-B7CC-6673-18A8-938F608DD842}"/>
              </a:ext>
            </a:extLst>
          </p:cNvPr>
          <p:cNvSpPr>
            <a:spLocks noGrp="1"/>
          </p:cNvSpPr>
          <p:nvPr>
            <p:ph idx="41" hasCustomPrompt="1"/>
          </p:nvPr>
        </p:nvSpPr>
        <p:spPr>
          <a:xfrm>
            <a:off x="9136794" y="4680322"/>
            <a:ext cx="2786400" cy="1031602"/>
          </a:xfrm>
        </p:spPr>
        <p:txBody>
          <a:bodyPr tIns="36000" anchor="ctr"/>
          <a:lstStyle>
            <a:lvl1pPr>
              <a:defRPr sz="2400" b="1"/>
            </a:lvl1pPr>
            <a:lvl2pPr marL="174625" indent="-174625">
              <a:buFont typeface="Source Sans Pro" panose="020B0503030403020204" pitchFamily="34" charset="0"/>
              <a:buChar char="―"/>
              <a:defRPr sz="2400" b="1"/>
            </a:lvl2pPr>
            <a:lvl3pPr marL="360363" indent="-185738">
              <a:buFont typeface="Source Sans Pro" panose="020B0503030403020204" pitchFamily="34" charset="0"/>
              <a:buChar char="―"/>
              <a:defRPr sz="2400" b="1"/>
            </a:lvl3pPr>
            <a:lvl4pPr marL="534988" indent="-174625">
              <a:buFont typeface="Source Sans Pro" panose="020B0503030403020204" pitchFamily="34" charset="0"/>
              <a:buChar char="―"/>
              <a:defRPr sz="2400" b="1"/>
            </a:lvl4pPr>
            <a:lvl5pPr marL="719138" indent="-184150">
              <a:buFont typeface="Source Sans Pro" panose="020B0503030403020204" pitchFamily="34" charset="0"/>
              <a:buChar char="―"/>
              <a:defRPr sz="2400" b="1"/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1003945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elf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1" name="Inhaltsplatzhalter 30">
            <a:extLst>
              <a:ext uri="{FF2B5EF4-FFF2-40B4-BE49-F238E27FC236}">
                <a16:creationId xmlns:a16="http://schemas.microsoft.com/office/drawing/2014/main" id="{1FE9EFCD-7C86-A7FC-7CBA-C2A928454C0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1463" y="878400"/>
            <a:ext cx="2862063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2" name="Inhaltsplatzhalter 30">
            <a:extLst>
              <a:ext uri="{FF2B5EF4-FFF2-40B4-BE49-F238E27FC236}">
                <a16:creationId xmlns:a16="http://schemas.microsoft.com/office/drawing/2014/main" id="{B5AF2636-78AA-31AE-B767-CD1ED9E308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31605" y="878400"/>
            <a:ext cx="2962866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3" name="Inhaltsplatzhalter 30">
            <a:extLst>
              <a:ext uri="{FF2B5EF4-FFF2-40B4-BE49-F238E27FC236}">
                <a16:creationId xmlns:a16="http://schemas.microsoft.com/office/drawing/2014/main" id="{8CD2FE50-AB2F-83AF-8B23-1260D26EF81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02458" y="878400"/>
            <a:ext cx="2948569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4" name="Inhaltsplatzhalter 30">
            <a:extLst>
              <a:ext uri="{FF2B5EF4-FFF2-40B4-BE49-F238E27FC236}">
                <a16:creationId xmlns:a16="http://schemas.microsoft.com/office/drawing/2014/main" id="{156B3F99-D56F-6D47-0C38-55E1C209F59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056315" y="878400"/>
            <a:ext cx="2861423" cy="2684376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5" name="Inhaltsplatzhalter 30">
            <a:extLst>
              <a:ext uri="{FF2B5EF4-FFF2-40B4-BE49-F238E27FC236}">
                <a16:creationId xmlns:a16="http://schemas.microsoft.com/office/drawing/2014/main" id="{61CB84E3-822D-E7BF-88FA-B6CD8499742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71463" y="4942799"/>
            <a:ext cx="2862063" cy="128179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6" name="Inhaltsplatzhalter 30">
            <a:extLst>
              <a:ext uri="{FF2B5EF4-FFF2-40B4-BE49-F238E27FC236}">
                <a16:creationId xmlns:a16="http://schemas.microsoft.com/office/drawing/2014/main" id="{4BBD1101-501F-08B4-863D-4EC398FF4C2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131605" y="3577319"/>
            <a:ext cx="2962866" cy="2647269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7" name="Inhaltsplatzhalter 30">
            <a:extLst>
              <a:ext uri="{FF2B5EF4-FFF2-40B4-BE49-F238E27FC236}">
                <a16:creationId xmlns:a16="http://schemas.microsoft.com/office/drawing/2014/main" id="{799F2A81-65B3-AA66-95A8-AD7674ADA34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02458" y="3577319"/>
            <a:ext cx="2948569" cy="2647269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8" name="Inhaltsplatzhalter 30">
            <a:extLst>
              <a:ext uri="{FF2B5EF4-FFF2-40B4-BE49-F238E27FC236}">
                <a16:creationId xmlns:a16="http://schemas.microsoft.com/office/drawing/2014/main" id="{CD8C8901-62AC-56A4-B429-1C6C564195B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056315" y="4942798"/>
            <a:ext cx="2861423" cy="128179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9" name="Inhaltsplatzhalter 30">
            <a:extLst>
              <a:ext uri="{FF2B5EF4-FFF2-40B4-BE49-F238E27FC236}">
                <a16:creationId xmlns:a16="http://schemas.microsoft.com/office/drawing/2014/main" id="{FC91EDA6-5E9C-6D6C-EF9F-C7F0B68C4C0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71463" y="3577319"/>
            <a:ext cx="2862063" cy="1361404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50" name="Inhaltsplatzhalter 30">
            <a:extLst>
              <a:ext uri="{FF2B5EF4-FFF2-40B4-BE49-F238E27FC236}">
                <a16:creationId xmlns:a16="http://schemas.microsoft.com/office/drawing/2014/main" id="{51E99161-B839-91BE-206F-89792AD5F92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56315" y="3577319"/>
            <a:ext cx="2861423" cy="1360800"/>
          </a:xfrm>
        </p:spPr>
        <p:txBody>
          <a:bodyPr lIns="180000" tIns="162000" rIns="90000" bIns="43200"/>
          <a:lstStyle>
            <a:lvl1pPr>
              <a:lnSpc>
                <a:spcPct val="98000"/>
              </a:lnSpc>
              <a:defRPr sz="1500"/>
            </a:lvl1pPr>
            <a:lvl2pPr>
              <a:lnSpc>
                <a:spcPct val="98000"/>
              </a:lnSpc>
              <a:defRPr/>
            </a:lvl2pPr>
            <a:lvl3pPr>
              <a:lnSpc>
                <a:spcPct val="98000"/>
              </a:lnSpc>
              <a:defRPr/>
            </a:lvl3pPr>
            <a:lvl4pPr>
              <a:lnSpc>
                <a:spcPct val="98000"/>
              </a:lnSpc>
              <a:defRPr/>
            </a:lvl4pPr>
            <a:lvl5pPr>
              <a:lnSpc>
                <a:spcPct val="98000"/>
              </a:lnSpc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3108543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1464" y="244800"/>
            <a:ext cx="3762090" cy="1005258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19B00308-6650-D1AB-F5C5-991F60192BF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69877" y="1371601"/>
            <a:ext cx="3765600" cy="15173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E8901B72-CDFB-6B04-2999-9B4D3BECDEB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22638" y="273051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5F7462AF-9418-FBED-AE2B-9097CD9893A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22638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01596A2-76F2-91F4-9E36-E7A688555C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3722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8" name="Inhaltsplatzhalter 10">
            <a:extLst>
              <a:ext uri="{FF2B5EF4-FFF2-40B4-BE49-F238E27FC236}">
                <a16:creationId xmlns:a16="http://schemas.microsoft.com/office/drawing/2014/main" id="{BE5D1B04-2BFA-33F3-C355-D8EB9E6F77DC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93722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8823469C-27C8-EF8F-4CC9-197675E31FB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64806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0" name="Inhaltsplatzhalter 10">
            <a:extLst>
              <a:ext uri="{FF2B5EF4-FFF2-40B4-BE49-F238E27FC236}">
                <a16:creationId xmlns:a16="http://schemas.microsoft.com/office/drawing/2014/main" id="{887C4011-3849-0B28-B9C6-CD6CCD2774A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164806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CBEDB122-E4B4-DEAF-0C6D-61CF1C399FB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135890" y="26718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2" name="Inhaltsplatzhalter 10">
            <a:extLst>
              <a:ext uri="{FF2B5EF4-FFF2-40B4-BE49-F238E27FC236}">
                <a16:creationId xmlns:a16="http://schemas.microsoft.com/office/drawing/2014/main" id="{2E8C9BDD-A256-932A-0451-8742BDF218CD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135890" y="1347295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5648AA9A-5221-27F9-3191-6F0F1FEAF36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20167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92E2526C-7EE2-C9B9-E09C-E4124FE41C3A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220167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6836661A-7952-7ADE-BB22-08BB2B174D2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191251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2CB294D-1078-8674-FF02-6A8C1FA8750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191251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8" name="Bildplatzhalter 4">
            <a:extLst>
              <a:ext uri="{FF2B5EF4-FFF2-40B4-BE49-F238E27FC236}">
                <a16:creationId xmlns:a16="http://schemas.microsoft.com/office/drawing/2014/main" id="{478A5169-5857-1B03-543A-A692CECD282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62335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9" name="Inhaltsplatzhalter 10">
            <a:extLst>
              <a:ext uri="{FF2B5EF4-FFF2-40B4-BE49-F238E27FC236}">
                <a16:creationId xmlns:a16="http://schemas.microsoft.com/office/drawing/2014/main" id="{CCD55740-F556-6FFB-54B7-F02F33DD446D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62335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C3C4A300-9C66-727B-BF1B-3FE78BA4925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133419" y="2453904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1" name="Inhaltsplatzhalter 10">
            <a:extLst>
              <a:ext uri="{FF2B5EF4-FFF2-40B4-BE49-F238E27FC236}">
                <a16:creationId xmlns:a16="http://schemas.microsoft.com/office/drawing/2014/main" id="{A1A5D7D5-55B1-516C-7CED-BF26C79BE6B2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0133419" y="3528148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6" name="Bildplatzhalter 4">
            <a:extLst>
              <a:ext uri="{FF2B5EF4-FFF2-40B4-BE49-F238E27FC236}">
                <a16:creationId xmlns:a16="http://schemas.microsoft.com/office/drawing/2014/main" id="{F4A6E408-2281-5C5F-C17D-009678C7B29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219981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7" name="Inhaltsplatzhalter 10">
            <a:extLst>
              <a:ext uri="{FF2B5EF4-FFF2-40B4-BE49-F238E27FC236}">
                <a16:creationId xmlns:a16="http://schemas.microsoft.com/office/drawing/2014/main" id="{106AA095-B514-8CB2-E655-796D9234A496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219981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38" name="Bildplatzhalter 4">
            <a:extLst>
              <a:ext uri="{FF2B5EF4-FFF2-40B4-BE49-F238E27FC236}">
                <a16:creationId xmlns:a16="http://schemas.microsoft.com/office/drawing/2014/main" id="{B22E5E6F-159C-366B-5296-441253F3F0B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191065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9" name="Inhaltsplatzhalter 10">
            <a:extLst>
              <a:ext uri="{FF2B5EF4-FFF2-40B4-BE49-F238E27FC236}">
                <a16:creationId xmlns:a16="http://schemas.microsoft.com/office/drawing/2014/main" id="{8F99875B-FC4F-7DCE-AACD-FF783DF1F8CC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191065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0" name="Bildplatzhalter 4">
            <a:extLst>
              <a:ext uri="{FF2B5EF4-FFF2-40B4-BE49-F238E27FC236}">
                <a16:creationId xmlns:a16="http://schemas.microsoft.com/office/drawing/2014/main" id="{86D99F31-E97B-1DE8-80A6-FCE2268D750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62149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1" name="Inhaltsplatzhalter 10">
            <a:extLst>
              <a:ext uri="{FF2B5EF4-FFF2-40B4-BE49-F238E27FC236}">
                <a16:creationId xmlns:a16="http://schemas.microsoft.com/office/drawing/2014/main" id="{2AFB99F6-8B03-8325-85FE-ACF55FEF4C7E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162149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2" name="Bildplatzhalter 4">
            <a:extLst>
              <a:ext uri="{FF2B5EF4-FFF2-40B4-BE49-F238E27FC236}">
                <a16:creationId xmlns:a16="http://schemas.microsoft.com/office/drawing/2014/main" id="{7B354065-93C3-8CD0-C6F7-EAD8915CFD2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133233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3" name="Inhaltsplatzhalter 10">
            <a:extLst>
              <a:ext uri="{FF2B5EF4-FFF2-40B4-BE49-F238E27FC236}">
                <a16:creationId xmlns:a16="http://schemas.microsoft.com/office/drawing/2014/main" id="{D9B63D01-B563-7751-25F8-D9E1385E66D2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10133233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3561E328-70B6-85DB-D07B-4E3133D9FE7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247851" y="4491720"/>
            <a:ext cx="1782000" cy="954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5" name="Inhaltsplatzhalter 10">
            <a:extLst>
              <a:ext uri="{FF2B5EF4-FFF2-40B4-BE49-F238E27FC236}">
                <a16:creationId xmlns:a16="http://schemas.microsoft.com/office/drawing/2014/main" id="{818DEC37-95E8-080D-AB4D-58F52BC284EC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247851" y="5518339"/>
            <a:ext cx="1782000" cy="718315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2411646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stra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536400"/>
          </a:xfrm>
        </p:spPr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960DD06-5403-402D-6C88-53DCD45F16E1}"/>
              </a:ext>
            </a:extLst>
          </p:cNvPr>
          <p:cNvCxnSpPr/>
          <p:nvPr userDrawn="1"/>
        </p:nvCxnSpPr>
        <p:spPr>
          <a:xfrm>
            <a:off x="269875" y="3497585"/>
            <a:ext cx="1165225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Bildplatzhalter 4">
            <a:extLst>
              <a:ext uri="{FF2B5EF4-FFF2-40B4-BE49-F238E27FC236}">
                <a16:creationId xmlns:a16="http://schemas.microsoft.com/office/drawing/2014/main" id="{F49F2DB0-AB5C-6BD8-064D-373B4B1209A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9875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6" name="Bildplatzhalter 4">
            <a:extLst>
              <a:ext uri="{FF2B5EF4-FFF2-40B4-BE49-F238E27FC236}">
                <a16:creationId xmlns:a16="http://schemas.microsoft.com/office/drawing/2014/main" id="{F0B6A180-6984-B9E7-7ADC-A121B77988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974003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7" name="Bildplatzhalter 4">
            <a:extLst>
              <a:ext uri="{FF2B5EF4-FFF2-40B4-BE49-F238E27FC236}">
                <a16:creationId xmlns:a16="http://schemas.microsoft.com/office/drawing/2014/main" id="{38372887-04E8-C5D5-EF4C-1E25A260FB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67159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8" name="Bildplatzhalter 4">
            <a:extLst>
              <a:ext uri="{FF2B5EF4-FFF2-40B4-BE49-F238E27FC236}">
                <a16:creationId xmlns:a16="http://schemas.microsoft.com/office/drawing/2014/main" id="{7A14FB65-6B89-A9C8-8DB1-7B1F7CBFAEC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60315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19" name="Bildplatzhalter 4">
            <a:extLst>
              <a:ext uri="{FF2B5EF4-FFF2-40B4-BE49-F238E27FC236}">
                <a16:creationId xmlns:a16="http://schemas.microsoft.com/office/drawing/2014/main" id="{CD8F59A9-69CA-1C2A-33D7-AD0BB64181B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053471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0" name="Bildplatzhalter 4">
            <a:extLst>
              <a:ext uri="{FF2B5EF4-FFF2-40B4-BE49-F238E27FC236}">
                <a16:creationId xmlns:a16="http://schemas.microsoft.com/office/drawing/2014/main" id="{B582FB2A-C51D-65C1-0203-3A5AB4DB0F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746627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1" name="Bildplatzhalter 4">
            <a:extLst>
              <a:ext uri="{FF2B5EF4-FFF2-40B4-BE49-F238E27FC236}">
                <a16:creationId xmlns:a16="http://schemas.microsoft.com/office/drawing/2014/main" id="{18F14028-DA69-147A-C414-9146D8EAE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439783" y="125312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2" name="Bildplatzhalter 4">
            <a:extLst>
              <a:ext uri="{FF2B5EF4-FFF2-40B4-BE49-F238E27FC236}">
                <a16:creationId xmlns:a16="http://schemas.microsoft.com/office/drawing/2014/main" id="{3A11402F-1392-D5B0-DE17-2E270C800CA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36079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3" name="Bildplatzhalter 4">
            <a:extLst>
              <a:ext uri="{FF2B5EF4-FFF2-40B4-BE49-F238E27FC236}">
                <a16:creationId xmlns:a16="http://schemas.microsoft.com/office/drawing/2014/main" id="{92F84F7D-2669-46EA-F7E5-F5A3AE35C50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829006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4" name="Bildplatzhalter 4">
            <a:extLst>
              <a:ext uri="{FF2B5EF4-FFF2-40B4-BE49-F238E27FC236}">
                <a16:creationId xmlns:a16="http://schemas.microsoft.com/office/drawing/2014/main" id="{7F4B621D-593C-EF66-AAA8-260F24BB81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521933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5" name="Bildplatzhalter 4">
            <a:extLst>
              <a:ext uri="{FF2B5EF4-FFF2-40B4-BE49-F238E27FC236}">
                <a16:creationId xmlns:a16="http://schemas.microsoft.com/office/drawing/2014/main" id="{EAB29708-5948-93D3-1DAE-9AA4E5A03DC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14860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6" name="Bildplatzhalter 4">
            <a:extLst>
              <a:ext uri="{FF2B5EF4-FFF2-40B4-BE49-F238E27FC236}">
                <a16:creationId xmlns:a16="http://schemas.microsoft.com/office/drawing/2014/main" id="{6590CFDF-AA3F-86A0-462A-8B00EDC3EDD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907787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7" name="Bildplatzhalter 4">
            <a:extLst>
              <a:ext uri="{FF2B5EF4-FFF2-40B4-BE49-F238E27FC236}">
                <a16:creationId xmlns:a16="http://schemas.microsoft.com/office/drawing/2014/main" id="{F8D57941-57A2-78B6-C142-19F25D64A5F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600716" y="3819835"/>
            <a:ext cx="1486800" cy="1530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128" name="Inhaltsplatzhalter 10">
            <a:extLst>
              <a:ext uri="{FF2B5EF4-FFF2-40B4-BE49-F238E27FC236}">
                <a16:creationId xmlns:a16="http://schemas.microsoft.com/office/drawing/2014/main" id="{84D95677-0114-3854-2A06-CDDFDD44077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69875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9" name="Inhaltsplatzhalter 10">
            <a:extLst>
              <a:ext uri="{FF2B5EF4-FFF2-40B4-BE49-F238E27FC236}">
                <a16:creationId xmlns:a16="http://schemas.microsoft.com/office/drawing/2014/main" id="{830824E2-E1B0-01AE-F199-E13B717EE7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974003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0" name="Inhaltsplatzhalter 10">
            <a:extLst>
              <a:ext uri="{FF2B5EF4-FFF2-40B4-BE49-F238E27FC236}">
                <a16:creationId xmlns:a16="http://schemas.microsoft.com/office/drawing/2014/main" id="{B661178F-E8BD-64EC-8DCE-B999B4D9EAB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667159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1" name="Inhaltsplatzhalter 10">
            <a:extLst>
              <a:ext uri="{FF2B5EF4-FFF2-40B4-BE49-F238E27FC236}">
                <a16:creationId xmlns:a16="http://schemas.microsoft.com/office/drawing/2014/main" id="{A0685B94-A30D-8020-BFC0-B77022CBDE9F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360315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2" name="Inhaltsplatzhalter 10">
            <a:extLst>
              <a:ext uri="{FF2B5EF4-FFF2-40B4-BE49-F238E27FC236}">
                <a16:creationId xmlns:a16="http://schemas.microsoft.com/office/drawing/2014/main" id="{7FB39B7C-36A1-9048-02BA-E03566F2EB1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7053471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3" name="Inhaltsplatzhalter 10">
            <a:extLst>
              <a:ext uri="{FF2B5EF4-FFF2-40B4-BE49-F238E27FC236}">
                <a16:creationId xmlns:a16="http://schemas.microsoft.com/office/drawing/2014/main" id="{15CACBB6-4692-7C6A-8251-BEBD135224A0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746627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4" name="Inhaltsplatzhalter 10">
            <a:extLst>
              <a:ext uri="{FF2B5EF4-FFF2-40B4-BE49-F238E27FC236}">
                <a16:creationId xmlns:a16="http://schemas.microsoft.com/office/drawing/2014/main" id="{BECB31F3-1FF3-7738-D3E5-314BB6A831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0439783" y="2949966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5" name="Inhaltsplatzhalter 10">
            <a:extLst>
              <a:ext uri="{FF2B5EF4-FFF2-40B4-BE49-F238E27FC236}">
                <a16:creationId xmlns:a16="http://schemas.microsoft.com/office/drawing/2014/main" id="{62AF25DC-CA5E-4417-22E5-A964FF016F62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136079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6" name="Inhaltsplatzhalter 10">
            <a:extLst>
              <a:ext uri="{FF2B5EF4-FFF2-40B4-BE49-F238E27FC236}">
                <a16:creationId xmlns:a16="http://schemas.microsoft.com/office/drawing/2014/main" id="{90D56CD7-60EE-495F-ED4B-C31A87C45E84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829006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7" name="Inhaltsplatzhalter 10">
            <a:extLst>
              <a:ext uri="{FF2B5EF4-FFF2-40B4-BE49-F238E27FC236}">
                <a16:creationId xmlns:a16="http://schemas.microsoft.com/office/drawing/2014/main" id="{28B0CB76-6D72-3E2E-056B-27DB3947102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4521933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8" name="Inhaltsplatzhalter 10">
            <a:extLst>
              <a:ext uri="{FF2B5EF4-FFF2-40B4-BE49-F238E27FC236}">
                <a16:creationId xmlns:a16="http://schemas.microsoft.com/office/drawing/2014/main" id="{57BA3158-F345-F5B5-83D3-6B1D5546CF2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6214860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39" name="Inhaltsplatzhalter 10">
            <a:extLst>
              <a:ext uri="{FF2B5EF4-FFF2-40B4-BE49-F238E27FC236}">
                <a16:creationId xmlns:a16="http://schemas.microsoft.com/office/drawing/2014/main" id="{FC40280B-F0D4-264E-C17E-3D2B98F5645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7907787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40" name="Inhaltsplatzhalter 10">
            <a:extLst>
              <a:ext uri="{FF2B5EF4-FFF2-40B4-BE49-F238E27FC236}">
                <a16:creationId xmlns:a16="http://schemas.microsoft.com/office/drawing/2014/main" id="{4B3C570F-341A-24E7-0226-5D3A693E9D76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00716" y="5503753"/>
            <a:ext cx="1486798" cy="433507"/>
          </a:xfrm>
        </p:spPr>
        <p:txBody>
          <a:bodyPr/>
          <a:lstStyle>
            <a:lvl1pPr>
              <a:lnSpc>
                <a:spcPct val="100000"/>
              </a:lnSpc>
              <a:defRPr sz="1000"/>
            </a:lvl1pPr>
            <a:lvl2pPr>
              <a:lnSpc>
                <a:spcPct val="100000"/>
              </a:lnSpc>
              <a:defRPr sz="1000"/>
            </a:lvl2pPr>
            <a:lvl3pPr>
              <a:lnSpc>
                <a:spcPct val="100000"/>
              </a:lnSpc>
              <a:defRPr sz="1000"/>
            </a:lvl3pPr>
            <a:lvl4pPr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</p:spTree>
    <p:extLst>
      <p:ext uri="{BB962C8B-B14F-4D97-AF65-F5344CB8AC3E}">
        <p14:creationId xmlns:p14="http://schemas.microsoft.com/office/powerpoint/2010/main" val="53726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1080000"/>
            <a:ext cx="11652249" cy="49788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192000" y="7200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192000" y="152795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192000" y="0"/>
            <a:ext cx="72000" cy="72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E961D6-F750-1FDF-0BD7-64E7680110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11DA3BE-00CD-1BA7-A6C5-5D9732DE88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12000" y="273600"/>
            <a:ext cx="3465505" cy="536400"/>
          </a:xfrm>
        </p:spPr>
        <p:txBody>
          <a:bodyPr anchor="ctr"/>
          <a:lstStyle>
            <a:lvl1pPr>
              <a:lnSpc>
                <a:spcPct val="97000"/>
              </a:lnSpc>
              <a:defRPr sz="1300" spc="-20" baseline="0"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GB" noProof="0" dirty="0" err="1"/>
              <a:t>Organisationseinheit</a:t>
            </a:r>
            <a:endParaRPr lang="en-GB" noProof="0" dirty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5A04CBAD-2C4F-A402-4949-1283FB197368}"/>
              </a:ext>
            </a:extLst>
          </p:cNvPr>
          <p:cNvCxnSpPr/>
          <p:nvPr userDrawn="1"/>
        </p:nvCxnSpPr>
        <p:spPr>
          <a:xfrm>
            <a:off x="2134800" y="268547"/>
            <a:ext cx="0" cy="5400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22F3AE3-7ACB-2716-808B-C82789FE8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" y="2440388"/>
            <a:ext cx="3484209" cy="1516918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3000" b="1"/>
            </a:lvl1pPr>
            <a:lvl2pPr marL="0" indent="0">
              <a:lnSpc>
                <a:spcPct val="100000"/>
              </a:lnSpc>
              <a:spcBef>
                <a:spcPts val="700"/>
              </a:spcBef>
              <a:buFontTx/>
              <a:buNone/>
              <a:defRPr sz="2000" b="0"/>
            </a:lvl2pPr>
            <a:lvl3pPr marL="0" indent="0">
              <a:lnSpc>
                <a:spcPct val="103000"/>
              </a:lnSpc>
              <a:spcBef>
                <a:spcPts val="700"/>
              </a:spcBef>
              <a:buFontTx/>
              <a:buNone/>
              <a:defRPr sz="1600" b="0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Level 2 (Subtitle)</a:t>
            </a:r>
          </a:p>
          <a:p>
            <a:pPr lvl="2"/>
            <a:r>
              <a:rPr lang="en-GB" noProof="0" dirty="0"/>
              <a:t>Level 3 (First name Surname/Date)</a:t>
            </a:r>
          </a:p>
        </p:txBody>
      </p:sp>
      <p:sp>
        <p:nvSpPr>
          <p:cNvPr id="3" name="Bildplatzhalter 6">
            <a:extLst>
              <a:ext uri="{FF2B5EF4-FFF2-40B4-BE49-F238E27FC236}">
                <a16:creationId xmlns:a16="http://schemas.microsoft.com/office/drawing/2014/main" id="{3E33648C-CA30-D18F-AD19-488B5D3896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0983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15B553A-D76B-BE50-5229-98B3298F67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155868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  <p:cxnSp>
        <p:nvCxnSpPr>
          <p:cNvPr id="10" name="Gerader Verbinder 13">
            <a:extLst>
              <a:ext uri="{FF2B5EF4-FFF2-40B4-BE49-F238E27FC236}">
                <a16:creationId xmlns:a16="http://schemas.microsoft.com/office/drawing/2014/main" id="{C8695E30-C682-657A-CE1E-BCDA5B2D888F}"/>
              </a:ext>
            </a:extLst>
          </p:cNvPr>
          <p:cNvCxnSpPr>
            <a:cxnSpLocks/>
          </p:cNvCxnSpPr>
          <p:nvPr userDrawn="1"/>
        </p:nvCxnSpPr>
        <p:spPr>
          <a:xfrm>
            <a:off x="1491966" y="6246812"/>
            <a:ext cx="0" cy="33734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6">
            <a:extLst>
              <a:ext uri="{FF2B5EF4-FFF2-40B4-BE49-F238E27FC236}">
                <a16:creationId xmlns:a16="http://schemas.microsoft.com/office/drawing/2014/main" id="{D97721AF-771D-3772-A516-40C8BD5539BE}"/>
              </a:ext>
            </a:extLst>
          </p:cNvPr>
          <p:cNvCxnSpPr>
            <a:cxnSpLocks/>
          </p:cNvCxnSpPr>
          <p:nvPr userDrawn="1"/>
        </p:nvCxnSpPr>
        <p:spPr>
          <a:xfrm>
            <a:off x="2951746" y="6246812"/>
            <a:ext cx="0" cy="337344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B7E424F3-B19E-8930-52AC-A85E22C10F2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6098" y="6224588"/>
            <a:ext cx="1021219" cy="352570"/>
          </a:xfrm>
        </p:spPr>
        <p:txBody>
          <a:bodyPr/>
          <a:lstStyle/>
          <a:p>
            <a:r>
              <a:rPr lang="de-DE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721546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273378"/>
            <a:ext cx="11652249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Scrolling Through Hate – Henry</a:t>
            </a:r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7353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und acht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3EBFA33-E838-4FF1-1D0F-2B8F723A98F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5EDFDEC-7873-15BD-1B6F-5DAEB075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28398" y="6424761"/>
            <a:ext cx="1189348" cy="1440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04195A-F200-70E1-095F-04D38F55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Scrolling Through Hate – Henry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3564CC-433E-0F7E-78ED-4CBD5802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3325" y="6424761"/>
            <a:ext cx="208800" cy="1440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3F26200-5089-80AE-C07E-2ADBBFCB862E}"/>
              </a:ext>
            </a:extLst>
          </p:cNvPr>
          <p:cNvCxnSpPr>
            <a:cxnSpLocks/>
          </p:cNvCxnSpPr>
          <p:nvPr userDrawn="1"/>
        </p:nvCxnSpPr>
        <p:spPr>
          <a:xfrm>
            <a:off x="1418938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795B1871-CB5E-1539-590E-A27B00A5B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5372" y="6448574"/>
            <a:ext cx="1141200" cy="1368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tx1"/>
                </a:solidFill>
              </a:defRPr>
            </a:lvl1pPr>
            <a:lvl2pPr>
              <a:defRPr sz="100">
                <a:solidFill>
                  <a:schemeClr val="bg1"/>
                </a:solidFill>
              </a:defRPr>
            </a:lvl2pPr>
            <a:lvl3pPr>
              <a:defRPr sz="100">
                <a:solidFill>
                  <a:schemeClr val="bg1"/>
                </a:solidFill>
              </a:defRPr>
            </a:lvl3pPr>
            <a:lvl4pPr>
              <a:defRPr sz="100">
                <a:solidFill>
                  <a:schemeClr val="bg1"/>
                </a:solidFill>
              </a:defRPr>
            </a:lvl4pPr>
            <a:lvl5pPr>
              <a:defRPr sz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7249099-EAE8-15A9-5DD9-4B8BD6C11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1463" y="244800"/>
            <a:ext cx="11650662" cy="625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8" name="Textplatzhalter 27">
            <a:extLst>
              <a:ext uri="{FF2B5EF4-FFF2-40B4-BE49-F238E27FC236}">
                <a16:creationId xmlns:a16="http://schemas.microsoft.com/office/drawing/2014/main" id="{9EB74D43-ABA5-E11E-DD85-85CF51186C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30670" y="27276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10" name="Textplatzhalter 27">
            <a:extLst>
              <a:ext uri="{FF2B5EF4-FFF2-40B4-BE49-F238E27FC236}">
                <a16:creationId xmlns:a16="http://schemas.microsoft.com/office/drawing/2014/main" id="{048FC5CC-2121-56F3-C3F5-B5C874FFB1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264" y="1826540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11" name="Textplatzhalter 27">
            <a:extLst>
              <a:ext uri="{FF2B5EF4-FFF2-40B4-BE49-F238E27FC236}">
                <a16:creationId xmlns:a16="http://schemas.microsoft.com/office/drawing/2014/main" id="{BB0B7B4E-7C57-28E9-4CB9-B4570ABC59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0960" y="182177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14" name="Textplatzhalter 27">
            <a:extLst>
              <a:ext uri="{FF2B5EF4-FFF2-40B4-BE49-F238E27FC236}">
                <a16:creationId xmlns:a16="http://schemas.microsoft.com/office/drawing/2014/main" id="{A8FF8281-AD66-C77E-347B-07E4F503BA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6264" y="2732367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0" name="Textplatzhalter 27">
            <a:extLst>
              <a:ext uri="{FF2B5EF4-FFF2-40B4-BE49-F238E27FC236}">
                <a16:creationId xmlns:a16="http://schemas.microsoft.com/office/drawing/2014/main" id="{55EE194A-C397-2617-7780-D86A48CAE7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5974" y="4611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44" name="Textplatzhalter 27">
            <a:extLst>
              <a:ext uri="{FF2B5EF4-FFF2-40B4-BE49-F238E27FC236}">
                <a16:creationId xmlns:a16="http://schemas.microsoft.com/office/drawing/2014/main" id="{DBF35E7F-D953-CAA9-3A99-15E4880E3A1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311" y="274200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692AC1F8-AB87-40B3-4118-64C6B6A63F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5128" y="4608625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1" name="Textplatzhalter 27">
            <a:extLst>
              <a:ext uri="{FF2B5EF4-FFF2-40B4-BE49-F238E27FC236}">
                <a16:creationId xmlns:a16="http://schemas.microsoft.com/office/drawing/2014/main" id="{8B875A59-87E2-329A-FECC-BEA7FE43BA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2838" y="4611686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2" name="Textplatzhalter 27">
            <a:extLst>
              <a:ext uri="{FF2B5EF4-FFF2-40B4-BE49-F238E27FC236}">
                <a16:creationId xmlns:a16="http://schemas.microsoft.com/office/drawing/2014/main" id="{69DCED49-C168-77C0-6547-0CADBD71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3128" y="3705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3" name="Textplatzhalter 27">
            <a:extLst>
              <a:ext uri="{FF2B5EF4-FFF2-40B4-BE49-F238E27FC236}">
                <a16:creationId xmlns:a16="http://schemas.microsoft.com/office/drawing/2014/main" id="{E691F604-DB24-E1B1-CD8D-23BFFC1444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76264" y="370585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4" name="Textplatzhalter 27">
            <a:extLst>
              <a:ext uri="{FF2B5EF4-FFF2-40B4-BE49-F238E27FC236}">
                <a16:creationId xmlns:a16="http://schemas.microsoft.com/office/drawing/2014/main" id="{48B584AC-71CB-16D8-E722-8AC5553FE59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2602" y="1836179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64EFC00D-C82F-63F3-901A-E32AA5563D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5418" y="370279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6" name="Textplatzhalter 27">
            <a:extLst>
              <a:ext uri="{FF2B5EF4-FFF2-40B4-BE49-F238E27FC236}">
                <a16:creationId xmlns:a16="http://schemas.microsoft.com/office/drawing/2014/main" id="{2F484B0C-2F5D-4A41-8BBA-C15A9F143EB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50114" y="1831417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7" name="Textplatzhalter 27">
            <a:extLst>
              <a:ext uri="{FF2B5EF4-FFF2-40B4-BE49-F238E27FC236}">
                <a16:creationId xmlns:a16="http://schemas.microsoft.com/office/drawing/2014/main" id="{4885B59F-449F-B852-F442-3B1C68A2AA6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9824" y="2737244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  <p:sp>
        <p:nvSpPr>
          <p:cNvPr id="58" name="Textplatzhalter 27">
            <a:extLst>
              <a:ext uri="{FF2B5EF4-FFF2-40B4-BE49-F238E27FC236}">
                <a16:creationId xmlns:a16="http://schemas.microsoft.com/office/drawing/2014/main" id="{AA5DC075-9286-B8C4-CD9F-B561C39392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282" y="3702798"/>
            <a:ext cx="2574000" cy="684000"/>
          </a:xfrm>
        </p:spPr>
        <p:txBody>
          <a:bodyPr/>
          <a:lstStyle>
            <a:lvl1pPr>
              <a:defRPr sz="4700" b="1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59" name="Textplatzhalter 27">
            <a:extLst>
              <a:ext uri="{FF2B5EF4-FFF2-40B4-BE49-F238E27FC236}">
                <a16:creationId xmlns:a16="http://schemas.microsoft.com/office/drawing/2014/main" id="{2B7C5942-88D4-4AE4-D493-E6EB256531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51992" y="4608624"/>
            <a:ext cx="2574000" cy="421200"/>
          </a:xfrm>
        </p:spPr>
        <p:txBody>
          <a:bodyPr/>
          <a:lstStyle>
            <a:lvl1pPr>
              <a:lnSpc>
                <a:spcPct val="98000"/>
              </a:lnSpc>
              <a:defRPr sz="1500" b="0">
                <a:solidFill>
                  <a:schemeClr val="bg1"/>
                </a:solidFill>
              </a:defRPr>
            </a:lvl1pPr>
            <a:lvl2pPr>
              <a:defRPr sz="4700" b="1">
                <a:solidFill>
                  <a:schemeClr val="tx1"/>
                </a:solidFill>
              </a:defRPr>
            </a:lvl2pPr>
            <a:lvl3pPr>
              <a:defRPr sz="4700" b="1">
                <a:solidFill>
                  <a:schemeClr val="tx1"/>
                </a:solidFill>
              </a:defRPr>
            </a:lvl3pPr>
            <a:lvl4pPr>
              <a:defRPr sz="4700" b="1">
                <a:solidFill>
                  <a:schemeClr val="tx1"/>
                </a:solidFill>
              </a:defRPr>
            </a:lvl4pPr>
            <a:lvl5pPr>
              <a:defRPr sz="47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Insert content</a:t>
            </a:r>
          </a:p>
        </p:txBody>
      </p:sp>
    </p:spTree>
    <p:extLst>
      <p:ext uri="{BB962C8B-B14F-4D97-AF65-F5344CB8AC3E}">
        <p14:creationId xmlns:p14="http://schemas.microsoft.com/office/powerpoint/2010/main" val="40939606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ht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0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AAED8CC9-45E8-1A12-FE4B-99B48514CF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31317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B0E65F99-D41E-97A8-5B90-921DFF4F75C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91174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/>
            </a:lvl1pPr>
            <a:lvl2pPr>
              <a:defRPr lang="de-CH" noProof="0" dirty="0"/>
            </a:lvl2pPr>
            <a:lvl3pPr>
              <a:defRPr lang="de-CH"/>
            </a:lvl3pPr>
            <a:lvl4pPr>
              <a:defRPr lang="de-CH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2B30555-3BA5-1953-D982-C69CB839D8F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151032" y="3228982"/>
            <a:ext cx="2775600" cy="2259037"/>
          </a:xfrm>
        </p:spPr>
        <p:txBody>
          <a:bodyPr vert="horz" lIns="0" tIns="0" rIns="0" bIns="0" rtlCol="0">
            <a:noAutofit/>
          </a:bodyPr>
          <a:lstStyle>
            <a:lvl1pPr>
              <a:defRPr lang="de-CH"/>
            </a:lvl1pPr>
            <a:lvl2pPr>
              <a:defRPr lang="de-CH" noProof="0" dirty="0"/>
            </a:lvl2pPr>
            <a:lvl3pPr>
              <a:defRPr lang="de-CH"/>
            </a:lvl3pPr>
            <a:lvl4pPr>
              <a:defRPr lang="de-CH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B4DAEC7F-9097-CC65-18FC-ABDF8656180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151031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999A24F7-6F45-D408-172F-9FCB5D02667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191174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564AFF4-7AFB-5D44-CE32-7B8A59C91178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3231317" y="1371600"/>
            <a:ext cx="2775600" cy="1716981"/>
          </a:xfrm>
        </p:spPr>
        <p:txBody>
          <a:bodyPr/>
          <a:lstStyle>
            <a:lvl1pPr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A71E75C8-391E-2558-3A91-AA1F31A93B05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71460" y="1371600"/>
            <a:ext cx="2775600" cy="1716981"/>
          </a:xfrm>
        </p:spPr>
        <p:txBody>
          <a:bodyPr/>
          <a:lstStyle>
            <a:lvl1pPr>
              <a:tabLst>
                <a:tab pos="1704975" algn="l"/>
              </a:tabLst>
              <a:defRPr/>
            </a:lvl1pPr>
            <a:lvl2pPr marL="226800" indent="-226800">
              <a:buFont typeface="Source Sans Pro" panose="020B0503030403020204" pitchFamily="34" charset="0"/>
              <a:buChar char="―"/>
              <a:defRPr/>
            </a:lvl2pPr>
            <a:lvl3pPr marL="658800" indent="-226800">
              <a:buFont typeface="Source Sans Pro" panose="020B0503030403020204" pitchFamily="34" charset="0"/>
              <a:buChar char="―"/>
              <a:defRPr/>
            </a:lvl3pPr>
            <a:lvl4pPr marL="1090800" indent="-226800">
              <a:buFont typeface="Source Sans Pro" panose="020B0503030403020204" pitchFamily="34" charset="0"/>
              <a:buChar char="―"/>
              <a:defRPr/>
            </a:lvl4pPr>
            <a:lvl5pPr marL="1522800" indent="-22680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3E32DEA9-77CE-B434-4A3D-3AAB04FD78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0000" y="6019388"/>
            <a:ext cx="5736917" cy="205200"/>
          </a:xfrm>
        </p:spPr>
        <p:txBody>
          <a:bodyPr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2220080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A71E75C8-391E-2558-3A91-AA1F31A93B05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270582" y="2700000"/>
            <a:ext cx="2778003" cy="3524588"/>
          </a:xfrm>
        </p:spPr>
        <p:txBody>
          <a:bodyPr vert="horz" lIns="0" tIns="0" rIns="0" bIns="0" rtlCol="0">
            <a:noAutofit/>
          </a:bodyPr>
          <a:lstStyle>
            <a:lvl1pPr>
              <a:defRPr lang="de-CH" dirty="0"/>
            </a:lvl1pPr>
            <a:lvl2pPr>
              <a:defRPr lang="de-CH" noProof="0" dirty="0"/>
            </a:lvl2pPr>
            <a:lvl3pPr>
              <a:defRPr lang="de-CH" dirty="0"/>
            </a:lvl3pPr>
            <a:lvl4pPr>
              <a:defRPr lang="de-CH" dirty="0"/>
            </a:lvl4pPr>
            <a:lvl5pPr>
              <a:defRPr lang="de-CH" dirty="0"/>
            </a:lvl5pPr>
          </a:lstStyle>
          <a:p>
            <a:pPr lvl="0"/>
            <a:r>
              <a:rPr lang="en-GB" noProof="0" dirty="0"/>
              <a:t>Contact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8ED976-BD70-59ED-B970-3FA256DEEE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2" y="263785"/>
            <a:ext cx="1590020" cy="55080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ADD2F24-DA82-E6C1-DFC7-E7D6DA1F104A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276512" y="1389564"/>
            <a:ext cx="856800" cy="856800"/>
          </a:xfrm>
        </p:spPr>
        <p:txBody>
          <a:bodyPr anchor="ctr"/>
          <a:lstStyle>
            <a:lvl1pPr algn="ctr">
              <a:tabLst>
                <a:tab pos="1704975" algn="l"/>
              </a:tabLst>
              <a:defRPr/>
            </a:lvl1pPr>
            <a:lvl2pPr marL="174625" indent="-174625">
              <a:buFont typeface="Source Sans Pro" panose="020B0503030403020204" pitchFamily="34" charset="0"/>
              <a:buChar char="―"/>
              <a:defRPr/>
            </a:lvl2pPr>
            <a:lvl3pPr marL="360363" indent="-185738">
              <a:buFont typeface="Source Sans Pro" panose="020B0503030403020204" pitchFamily="34" charset="0"/>
              <a:buChar char="―"/>
              <a:defRPr/>
            </a:lvl3pPr>
            <a:lvl4pPr marL="534988" indent="-174625">
              <a:buFont typeface="Source Sans Pro" panose="020B0503030403020204" pitchFamily="34" charset="0"/>
              <a:buChar char="―"/>
              <a:defRPr/>
            </a:lvl4pPr>
            <a:lvl5pPr marL="719138" indent="-184150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QR-Code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8FD34BD-5602-5735-423C-351E3E46BFED}"/>
              </a:ext>
            </a:extLst>
          </p:cNvPr>
          <p:cNvCxnSpPr>
            <a:cxnSpLocks/>
          </p:cNvCxnSpPr>
          <p:nvPr userDrawn="1"/>
        </p:nvCxnSpPr>
        <p:spPr>
          <a:xfrm>
            <a:off x="270582" y="2492896"/>
            <a:ext cx="277800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584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ross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712BD3F3-A9EA-3100-3B48-BC4236C1C8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9875" y="273378"/>
            <a:ext cx="11652249" cy="595121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10473C-28E8-F4A9-D9FA-A25C3E0D5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9E509D-72CF-9AB0-30D4-2CD7B2DA6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2555C2-CC27-C0A2-017D-FF412B101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extplatzhalter 4">
            <a:extLst>
              <a:ext uri="{FF2B5EF4-FFF2-40B4-BE49-F238E27FC236}">
                <a16:creationId xmlns:a16="http://schemas.microsoft.com/office/drawing/2014/main" id="{48EC57F8-2FF9-F2DC-C053-E44A7DBF45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209675"/>
            <a:ext cx="1983799" cy="1308143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2400" b="1"/>
            </a:lvl1pPr>
            <a:lvl2pPr marL="0" indent="0">
              <a:lnSpc>
                <a:spcPct val="103000"/>
              </a:lnSpc>
              <a:spcBef>
                <a:spcPts val="0"/>
              </a:spcBef>
              <a:buFontTx/>
              <a:buNone/>
              <a:defRPr sz="1600" b="0"/>
            </a:lvl2pPr>
            <a:lvl3pPr>
              <a:lnSpc>
                <a:spcPct val="83000"/>
              </a:lnSpc>
              <a:defRPr sz="4700" b="1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0"/>
            <a:r>
              <a:rPr lang="en-GB" noProof="0" dirty="0"/>
              <a:t>Insert title</a:t>
            </a:r>
          </a:p>
          <a:p>
            <a:pPr lvl="1"/>
            <a:r>
              <a:rPr lang="en-GB" noProof="0" dirty="0"/>
              <a:t>Insert text</a:t>
            </a:r>
          </a:p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7750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62E6E148-5F7E-6A90-F5E7-CAF43EF2FF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75" y="866775"/>
            <a:ext cx="11652249" cy="5150546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de-DE" noProof="0"/>
              <a:t>Bild durch Klicken auf Symbol hinzufügen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CDD860C-EA71-505B-F39E-701CB8A00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2800"/>
            <a:ext cx="5826000" cy="203300"/>
          </a:xfrm>
        </p:spPr>
        <p:txBody>
          <a:bodyPr anchor="b"/>
          <a:lstStyle>
            <a:lvl1pPr>
              <a:lnSpc>
                <a:spcPct val="109000"/>
              </a:lnSpc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7737E4CB-5032-63D9-B015-478DD21B13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154437"/>
            <a:ext cx="1389084" cy="949904"/>
          </a:xfrm>
          <a:solidFill>
            <a:schemeClr val="bg1"/>
          </a:solidFill>
        </p:spPr>
        <p:txBody>
          <a:bodyPr wrap="none" lIns="270000" tIns="154800" rIns="248400" bIns="180000">
            <a:spAutoFit/>
          </a:bodyPr>
          <a:lstStyle>
            <a:lvl1pPr>
              <a:lnSpc>
                <a:spcPct val="97000"/>
              </a:lnSpc>
              <a:defRPr sz="2400" b="1"/>
            </a:lvl1pPr>
            <a:lvl2pPr marL="0" indent="0">
              <a:lnSpc>
                <a:spcPct val="103000"/>
              </a:lnSpc>
              <a:spcBef>
                <a:spcPts val="0"/>
              </a:spcBef>
              <a:buFontTx/>
              <a:buNone/>
              <a:defRPr sz="1600" b="0"/>
            </a:lvl2pPr>
            <a:lvl3pPr>
              <a:lnSpc>
                <a:spcPct val="83000"/>
              </a:lnSpc>
              <a:defRPr sz="4700" b="1"/>
            </a:lvl3pPr>
            <a:lvl4pPr>
              <a:lnSpc>
                <a:spcPct val="83000"/>
              </a:lnSpc>
              <a:defRPr sz="4700" b="1"/>
            </a:lvl4pPr>
            <a:lvl5pPr>
              <a:lnSpc>
                <a:spcPct val="83000"/>
              </a:lnSpc>
              <a:defRPr sz="4700" b="1"/>
            </a:lvl5pPr>
          </a:lstStyle>
          <a:p>
            <a:pPr lvl="1"/>
            <a:r>
              <a:rPr lang="en-GB" noProof="0" dirty="0"/>
              <a:t>Insert text</a:t>
            </a:r>
          </a:p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7770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289224"/>
            <a:ext cx="11650663" cy="5935364"/>
          </a:xfrm>
          <a:solidFill>
            <a:schemeClr val="accent1"/>
          </a:solidFill>
        </p:spPr>
        <p:txBody>
          <a:bodyPr tIns="324000" rIns="0" anchor="t"/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5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74625" indent="-174625" algn="r">
              <a:buFont typeface="Source Sans Pro" panose="020B0503030403020204" pitchFamily="34" charset="0"/>
              <a:buChar char="―"/>
              <a:defRPr/>
            </a:lvl2pPr>
            <a:lvl3pPr marL="360363" indent="-185738" algn="r">
              <a:buFont typeface="Source Sans Pro" panose="020B0503030403020204" pitchFamily="34" charset="0"/>
              <a:buChar char="―"/>
              <a:defRPr/>
            </a:lvl3pPr>
            <a:lvl4pPr marL="534988" indent="-174625" algn="r">
              <a:buFont typeface="Source Sans Pro" panose="020B0503030403020204" pitchFamily="34" charset="0"/>
              <a:buChar char="―"/>
              <a:defRPr/>
            </a:lvl4pPr>
            <a:lvl5pPr marL="719138" indent="-184150" algn="r"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de-CH" dirty="0"/>
              <a:t>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11-09-2025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Scrolling Through Hate – Henry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140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800"/>
            <a:ext cx="11650662" cy="62594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870744"/>
            <a:ext cx="11650663" cy="5150545"/>
          </a:xfrm>
        </p:spPr>
        <p:txBody>
          <a:bodyPr/>
          <a:lstStyle>
            <a:lvl1pPr>
              <a:defRPr/>
            </a:lvl1pPr>
            <a:lvl2pPr marL="226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2pPr>
            <a:lvl3pPr marL="6552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3pPr>
            <a:lvl4pPr marL="1090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4pPr>
            <a:lvl5pPr marL="1522800" indent="-226800">
              <a:spcBef>
                <a:spcPts val="1000"/>
              </a:spcBef>
              <a:spcAft>
                <a:spcPts val="0"/>
              </a:spcAft>
              <a:buFont typeface="Source Sans Pro" panose="020B0503030403020204" pitchFamily="34" charset="0"/>
              <a:buChar char="―"/>
              <a:defRPr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CDD860C-EA71-505B-F39E-701CB8A00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000" y="6021289"/>
            <a:ext cx="5826000" cy="2033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1461" y="866774"/>
            <a:ext cx="9324000" cy="4816476"/>
          </a:xfrm>
        </p:spPr>
        <p:txBody>
          <a:bodyPr anchor="ctr"/>
          <a:lstStyle>
            <a:lvl1pPr>
              <a:lnSpc>
                <a:spcPct val="97000"/>
              </a:lnSpc>
              <a:spcBef>
                <a:spcPts val="0"/>
              </a:spcBef>
              <a:defRPr sz="3000"/>
            </a:lvl1pPr>
            <a:lvl2pPr>
              <a:lnSpc>
                <a:spcPct val="97000"/>
              </a:lnSpc>
              <a:spcBef>
                <a:spcPts val="1000"/>
              </a:spcBef>
              <a:defRPr sz="3000"/>
            </a:lvl2pPr>
            <a:lvl3pPr>
              <a:lnSpc>
                <a:spcPct val="97000"/>
              </a:lnSpc>
              <a:spcBef>
                <a:spcPts val="1000"/>
              </a:spcBef>
              <a:defRPr sz="3000"/>
            </a:lvl3pPr>
            <a:lvl4pPr>
              <a:lnSpc>
                <a:spcPct val="97000"/>
              </a:lnSpc>
              <a:spcBef>
                <a:spcPts val="1000"/>
              </a:spcBef>
              <a:defRPr sz="3000"/>
            </a:lvl4pPr>
            <a:lvl5pPr>
              <a:lnSpc>
                <a:spcPct val="97000"/>
              </a:lnSpc>
              <a:spcBef>
                <a:spcPts val="1000"/>
              </a:spcBef>
              <a:defRPr sz="30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6226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3600" y="244799"/>
            <a:ext cx="5722937" cy="621975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Insert chapter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71463" y="866774"/>
            <a:ext cx="5722937" cy="5133447"/>
          </a:xfrm>
        </p:spPr>
        <p:txBody>
          <a:bodyPr/>
          <a:lstStyle>
            <a:lvl1pPr>
              <a:defRPr sz="1600"/>
            </a:lvl1pPr>
            <a:lvl2pPr marL="226800" indent="-226800">
              <a:defRPr sz="1600"/>
            </a:lvl2pPr>
            <a:lvl3pPr marL="658800" indent="-226800">
              <a:defRPr sz="1600"/>
            </a:lvl3pPr>
            <a:lvl4pPr marL="1090800" indent="-226800">
              <a:defRPr sz="1600"/>
            </a:lvl4pPr>
            <a:lvl5pPr marL="1522800" indent="-226800"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08660E-5135-A84E-B689-DDFA75A72BB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97600" y="242888"/>
            <a:ext cx="5722937" cy="5981700"/>
          </a:xfrm>
        </p:spPr>
        <p:txBody>
          <a:bodyPr/>
          <a:lstStyle>
            <a:lvl1pPr>
              <a:defRPr sz="1600"/>
            </a:lvl1pPr>
            <a:lvl2pPr marL="226800" indent="-226800">
              <a:defRPr sz="1600"/>
            </a:lvl2pPr>
            <a:lvl3pPr marL="658800" indent="-226800">
              <a:defRPr sz="1600"/>
            </a:lvl3pPr>
            <a:lvl4pPr marL="1090800" indent="-226800">
              <a:defRPr sz="1600"/>
            </a:lvl4pPr>
            <a:lvl5pPr marL="1522800" indent="-226800">
              <a:defRPr sz="1600"/>
            </a:lvl5pPr>
          </a:lstStyle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Textplatzhalter 8">
            <a:extLst>
              <a:ext uri="{FF2B5EF4-FFF2-40B4-BE49-F238E27FC236}">
                <a16:creationId xmlns:a16="http://schemas.microsoft.com/office/drawing/2014/main" id="{958C9C6E-122D-B369-EB0B-2386BA817C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875" y="6000221"/>
            <a:ext cx="5722937" cy="205200"/>
          </a:xfrm>
        </p:spPr>
        <p:txBody>
          <a:bodyPr anchor="b"/>
          <a:lstStyle>
            <a:lvl1pPr>
              <a:lnSpc>
                <a:spcPct val="109000"/>
              </a:lnSpc>
              <a:defRPr sz="12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GB" noProof="0" dirty="0"/>
              <a:t>Insert source</a:t>
            </a:r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71463" y="244800"/>
            <a:ext cx="11650662" cy="625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71461" y="870744"/>
            <a:ext cx="11650663" cy="53538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Insert content</a:t>
            </a:r>
          </a:p>
          <a:p>
            <a:pPr lvl="1"/>
            <a:r>
              <a:rPr lang="en-GB" noProof="0" dirty="0"/>
              <a:t>Bullet list 2</a:t>
            </a:r>
          </a:p>
          <a:p>
            <a:pPr lvl="2"/>
            <a:r>
              <a:rPr lang="en-GB" noProof="0" dirty="0"/>
              <a:t>Bullet list 3</a:t>
            </a:r>
          </a:p>
          <a:p>
            <a:pPr lvl="3"/>
            <a:r>
              <a:rPr lang="en-GB" noProof="0" dirty="0"/>
              <a:t>Bullet list 4</a:t>
            </a:r>
          </a:p>
          <a:p>
            <a:pPr lvl="4"/>
            <a:r>
              <a:rPr lang="en-GB" noProof="0" dirty="0"/>
              <a:t>Bullet list 5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416480" y="6424761"/>
            <a:ext cx="1189348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276" y="6424761"/>
            <a:ext cx="7922096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Scrolling Through Hate – Henry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712624" y="6424761"/>
            <a:ext cx="2095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lnSpc>
                <a:spcPct val="98000"/>
              </a:lnSpc>
              <a:defRPr sz="10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703539-8E35-D069-DBD5-3A4DCC125A4D}"/>
              </a:ext>
            </a:extLst>
          </p:cNvPr>
          <p:cNvSpPr txBox="1"/>
          <p:nvPr userDrawn="1"/>
        </p:nvSpPr>
        <p:spPr>
          <a:xfrm rot="5400000">
            <a:off x="11394044" y="5941110"/>
            <a:ext cx="1753783" cy="615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400" spc="40" baseline="0" noProof="0">
                <a:solidFill>
                  <a:schemeClr val="bg1">
                    <a:lumMod val="85000"/>
                  </a:schemeClr>
                </a:solidFill>
              </a:rPr>
              <a:t>Erstellt durch Vorlagenbauer.ch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0F7A25C-6B57-E378-A273-BBFF709DB255}"/>
              </a:ext>
            </a:extLst>
          </p:cNvPr>
          <p:cNvCxnSpPr>
            <a:cxnSpLocks/>
          </p:cNvCxnSpPr>
          <p:nvPr userDrawn="1"/>
        </p:nvCxnSpPr>
        <p:spPr>
          <a:xfrm>
            <a:off x="11703099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428D97A1-67D4-8BCE-2C75-BEA0093CDA16}"/>
              </a:ext>
            </a:extLst>
          </p:cNvPr>
          <p:cNvSpPr txBox="1"/>
          <p:nvPr userDrawn="1"/>
        </p:nvSpPr>
        <p:spPr>
          <a:xfrm>
            <a:off x="269875" y="6424761"/>
            <a:ext cx="1060992" cy="150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00" b="1" noProof="0" dirty="0">
                <a:latin typeface="Source Sans Pro SemiBold" panose="020B0603030403020204" pitchFamily="34" charset="0"/>
              </a:rPr>
              <a:t>University of Zurich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7B29EB8-D7DC-4128-6431-E45C30786CE8}"/>
              </a:ext>
            </a:extLst>
          </p:cNvPr>
          <p:cNvCxnSpPr>
            <a:cxnSpLocks/>
          </p:cNvCxnSpPr>
          <p:nvPr userDrawn="1"/>
        </p:nvCxnSpPr>
        <p:spPr>
          <a:xfrm>
            <a:off x="1418938" y="6448574"/>
            <a:ext cx="0" cy="129600"/>
          </a:xfrm>
          <a:prstGeom prst="line">
            <a:avLst/>
          </a:prstGeom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8" r:id="rId2"/>
    <p:sldLayoutId id="2147483667" r:id="rId3"/>
    <p:sldLayoutId id="2147483683" r:id="rId4"/>
    <p:sldLayoutId id="2147483696" r:id="rId5"/>
    <p:sldLayoutId id="2147483695" r:id="rId6"/>
    <p:sldLayoutId id="2147483659" r:id="rId7"/>
    <p:sldLayoutId id="2147483669" r:id="rId8"/>
    <p:sldLayoutId id="2147483661" r:id="rId9"/>
    <p:sldLayoutId id="2147483674" r:id="rId10"/>
    <p:sldLayoutId id="2147483697" r:id="rId11"/>
    <p:sldLayoutId id="2147483675" r:id="rId12"/>
    <p:sldLayoutId id="2147483698" r:id="rId13"/>
    <p:sldLayoutId id="2147483671" r:id="rId14"/>
    <p:sldLayoutId id="2147483682" r:id="rId15"/>
    <p:sldLayoutId id="2147483684" r:id="rId16"/>
    <p:sldLayoutId id="2147483677" r:id="rId17"/>
    <p:sldLayoutId id="2147483672" r:id="rId18"/>
    <p:sldLayoutId id="2147483679" r:id="rId19"/>
    <p:sldLayoutId id="2147483685" r:id="rId20"/>
    <p:sldLayoutId id="2147483680" r:id="rId21"/>
    <p:sldLayoutId id="2147483681" r:id="rId22"/>
    <p:sldLayoutId id="2147483686" r:id="rId23"/>
    <p:sldLayoutId id="2147483687" r:id="rId24"/>
    <p:sldLayoutId id="2147483691" r:id="rId25"/>
    <p:sldLayoutId id="2147483690" r:id="rId26"/>
    <p:sldLayoutId id="2147483699" r:id="rId27"/>
    <p:sldLayoutId id="2147483688" r:id="rId28"/>
    <p:sldLayoutId id="2147483692" r:id="rId29"/>
    <p:sldLayoutId id="2147483670" r:id="rId30"/>
    <p:sldLayoutId id="2147483700" r:id="rId31"/>
    <p:sldLayoutId id="2147483678" r:id="rId32"/>
    <p:sldLayoutId id="2147483693" r:id="rId33"/>
    <p:sldLayoutId id="2147483663" r:id="rId34"/>
    <p:sldLayoutId id="2147483664" r:id="rId35"/>
  </p:sldLayoutIdLst>
  <p:hf hdr="0"/>
  <p:txStyles>
    <p:titleStyle>
      <a:lvl1pPr algn="l" defTabSz="914400" rtl="0" eaLnBrk="1" latinLnBrk="0" hangingPunct="1">
        <a:lnSpc>
          <a:spcPct val="97000"/>
        </a:lnSpc>
        <a:spcBef>
          <a:spcPct val="0"/>
        </a:spcBef>
        <a:buNone/>
        <a:defRPr sz="24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3000"/>
        </a:lnSpc>
        <a:spcBef>
          <a:spcPts val="0"/>
        </a:spcBef>
        <a:buFont typeface="+mj-lt"/>
        <a:buNone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6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8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90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522800" indent="-226800" algn="l" defTabSz="914400" rtl="0" eaLnBrk="1" latinLnBrk="0" hangingPunct="1">
        <a:lnSpc>
          <a:spcPct val="103000"/>
        </a:lnSpc>
        <a:spcBef>
          <a:spcPts val="1000"/>
        </a:spcBef>
        <a:buFont typeface="Source Sans Pro" panose="020B0503030403020204" pitchFamily="34" charset="0"/>
        <a:buChar char="―"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98000"/>
        </a:lnSpc>
        <a:spcBef>
          <a:spcPts val="0"/>
        </a:spcBef>
        <a:buFont typeface="+mj-lt"/>
        <a:buNone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98000"/>
        </a:lnSpc>
        <a:spcBef>
          <a:spcPts val="0"/>
        </a:spcBef>
        <a:buFont typeface="Source Sans Pro" panose="020B0503030403020204" pitchFamily="34" charset="0"/>
        <a:buChar char="―"/>
        <a:defRPr sz="1600" kern="1200" spc="-1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0" userDrawn="1">
          <p15:clr>
            <a:srgbClr val="A4A3A4"/>
          </p15:clr>
        </p15:guide>
        <p15:guide id="2" pos="7510" userDrawn="1">
          <p15:clr>
            <a:srgbClr val="A4A3A4"/>
          </p15:clr>
        </p15:guide>
        <p15:guide id="3" orient="horz" pos="3921" userDrawn="1">
          <p15:clr>
            <a:srgbClr val="A4A3A4"/>
          </p15:clr>
        </p15:guide>
        <p15:guide id="4" orient="horz" pos="546" userDrawn="1">
          <p15:clr>
            <a:srgbClr val="A4A3A4"/>
          </p15:clr>
        </p15:guide>
        <p15:guide id="6" orient="horz" pos="172" userDrawn="1">
          <p15:clr>
            <a:srgbClr val="A4A3A4"/>
          </p15:clr>
        </p15:guide>
        <p15:guide id="7" orient="horz" pos="86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.emf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148E648-9B96-D71D-9EA0-2C62985715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-56" t="9675" r="56" b="19355"/>
          <a:stretch>
            <a:fillRect/>
          </a:stretch>
        </p:blipFill>
        <p:spPr>
          <a:xfrm>
            <a:off x="263352" y="1084237"/>
            <a:ext cx="11652249" cy="5513115"/>
          </a:xfrm>
          <a:noFill/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6B5B82-CC2A-6D00-1F19-2CE5ACFBF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Political Science 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954A1B-BB1F-1482-3D90-E762B4C65B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0305" y="2420888"/>
            <a:ext cx="5462315" cy="2684225"/>
          </a:xfrm>
        </p:spPr>
        <p:txBody>
          <a:bodyPr/>
          <a:lstStyle/>
          <a:p>
            <a:r>
              <a:rPr lang="en-GB" noProof="0" dirty="0"/>
              <a:t>Scrolling Through Hate</a:t>
            </a:r>
          </a:p>
          <a:p>
            <a:pPr lvl="1"/>
            <a:r>
              <a:rPr lang="en-GB" dirty="0"/>
              <a:t>TikTok, Hate Speech, and Content Moderation</a:t>
            </a:r>
          </a:p>
          <a:p>
            <a:pPr lvl="1"/>
            <a:r>
              <a:rPr lang="en-GB" dirty="0"/>
              <a:t>APSA, 11 Sept. 2025</a:t>
            </a:r>
          </a:p>
          <a:p>
            <a:pPr lvl="2">
              <a:spcBef>
                <a:spcPts val="2500"/>
              </a:spcBef>
              <a:spcAft>
                <a:spcPts val="600"/>
              </a:spcAft>
            </a:pPr>
            <a:r>
              <a:rPr lang="en-GB" sz="1800" dirty="0"/>
              <a:t>Colin Henry</a:t>
            </a:r>
            <a:br>
              <a:rPr lang="en-GB" sz="1800" dirty="0"/>
            </a:br>
            <a:r>
              <a:rPr lang="en-GB" dirty="0"/>
              <a:t>Department of Political Science</a:t>
            </a:r>
            <a:br>
              <a:rPr lang="en-GB" dirty="0"/>
            </a:br>
            <a:r>
              <a:rPr lang="en-GB" dirty="0"/>
              <a:t>University of Zurich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27535-F180-4F16-430A-77B112DA7F3E}"/>
              </a:ext>
            </a:extLst>
          </p:cNvPr>
          <p:cNvSpPr txBox="1"/>
          <p:nvPr/>
        </p:nvSpPr>
        <p:spPr>
          <a:xfrm>
            <a:off x="10776520" y="6662565"/>
            <a:ext cx="1080120" cy="150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87A0AF"/>
                </a:solidFill>
              </a:rPr>
              <a:t>Created with GPT-4o</a:t>
            </a:r>
          </a:p>
        </p:txBody>
      </p:sp>
    </p:spTree>
    <p:extLst>
      <p:ext uri="{BB962C8B-B14F-4D97-AF65-F5344CB8AC3E}">
        <p14:creationId xmlns:p14="http://schemas.microsoft.com/office/powerpoint/2010/main" val="370250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FD5D-FFE1-0560-E9FB-79D32870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00" y="244799"/>
            <a:ext cx="5722937" cy="621975"/>
          </a:xfrm>
        </p:spPr>
        <p:txBody>
          <a:bodyPr anchor="t">
            <a:normAutofit/>
          </a:bodyPr>
          <a:lstStyle/>
          <a:p>
            <a:r>
              <a:rPr lang="en-US" dirty="0"/>
              <a:t>Dataset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657C6-122F-4AF1-5EC4-0914DAF1F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1463" y="866774"/>
            <a:ext cx="9568953" cy="5133447"/>
          </a:xfrm>
        </p:spPr>
        <p:txBody>
          <a:bodyPr anchor="ctr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Total videos: </a:t>
            </a:r>
            <a:r>
              <a:rPr lang="en-US" sz="2800" b="1" dirty="0"/>
              <a:t>2,582,577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Total audio: </a:t>
            </a:r>
            <a:r>
              <a:rPr lang="en-US" sz="2800" b="1" dirty="0"/>
              <a:t>47,609</a:t>
            </a:r>
            <a:r>
              <a:rPr lang="en-US" sz="2800" dirty="0"/>
              <a:t> hours or </a:t>
            </a:r>
            <a:r>
              <a:rPr lang="en-US" sz="2800" b="1" dirty="0"/>
              <a:t>1,983</a:t>
            </a:r>
            <a:r>
              <a:rPr lang="en-US" sz="2800" dirty="0"/>
              <a:t> days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Median clip length: </a:t>
            </a:r>
            <a:r>
              <a:rPr lang="en-US" sz="2800" b="1" dirty="0"/>
              <a:t>51s</a:t>
            </a:r>
            <a:r>
              <a:rPr lang="en-US" sz="2800" dirty="0"/>
              <a:t>, most &lt;90s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English (30%)</a:t>
            </a:r>
            <a:r>
              <a:rPr lang="en-US" sz="2800" dirty="0"/>
              <a:t> and </a:t>
            </a:r>
            <a:r>
              <a:rPr lang="en-US" sz="2800" b="1" dirty="0"/>
              <a:t>Spanish (30%)</a:t>
            </a:r>
            <a:r>
              <a:rPr lang="en-US" sz="2800" dirty="0"/>
              <a:t> dominate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Engagement skew: median likes </a:t>
            </a:r>
            <a:r>
              <a:rPr lang="en-US" sz="2800" b="1" dirty="0"/>
              <a:t>&lt;10</a:t>
            </a:r>
            <a:r>
              <a:rPr lang="en-US" sz="2800" dirty="0"/>
              <a:t>, median plays </a:t>
            </a:r>
            <a:r>
              <a:rPr lang="en-US" sz="2800" b="1" dirty="0"/>
              <a:t>&lt;200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F2CCC-80EE-BD72-472B-99DDDEB3A7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6480" y="6424761"/>
            <a:ext cx="1189348" cy="1440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noProof="0"/>
              <a:t>11-09-2025</a:t>
            </a:r>
            <a:endParaRPr lang="en-GB" sz="900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E43CA-DF83-789D-47F2-45556522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276" y="6424761"/>
            <a:ext cx="7922096" cy="1440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900"/>
              <a:t>Scrolling Through Hate – Henry</a:t>
            </a:r>
            <a:endParaRPr lang="en-GB" sz="900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128F-7D0F-E260-CCBB-0573BFA0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2624" y="6424761"/>
            <a:ext cx="209500" cy="1440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442AD375-037F-43D0-B059-5172DA06796A}" type="slidenum">
              <a:rPr lang="en-GB" sz="900" noProof="0" smtClean="0"/>
              <a:pPr>
                <a:spcAft>
                  <a:spcPts val="600"/>
                </a:spcAft>
              </a:pPr>
              <a:t>10</a:t>
            </a:fld>
            <a:endParaRPr lang="en-GB" sz="900" noProof="0"/>
          </a:p>
        </p:txBody>
      </p:sp>
    </p:spTree>
    <p:extLst>
      <p:ext uri="{BB962C8B-B14F-4D97-AF65-F5344CB8AC3E}">
        <p14:creationId xmlns:p14="http://schemas.microsoft.com/office/powerpoint/2010/main" val="77543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105A-E35D-86DB-DB97-23A0B12D3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675AD8D-8F1A-2D76-1868-A46B3CAB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Composition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9DE60-96B8-B3B7-EE22-6270C925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BD40E-E1C3-4E00-732A-64A91D8E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907EE-432D-1421-5637-031639F0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11</a:t>
            </a:fld>
            <a:endParaRPr lang="en-GB" noProof="0" dirty="0"/>
          </a:p>
        </p:txBody>
      </p:sp>
      <p:pic>
        <p:nvPicPr>
          <p:cNvPr id="8" name="Content Placeholder 7" descr="A graph with a black background&#10;&#10;AI-generated content may be incorrect.">
            <a:extLst>
              <a:ext uri="{FF2B5EF4-FFF2-40B4-BE49-F238E27FC236}">
                <a16:creationId xmlns:a16="http://schemas.microsoft.com/office/drawing/2014/main" id="{9F93EDF0-AA0A-E4B0-AFC3-428D457D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47" y="616698"/>
            <a:ext cx="8436905" cy="5624603"/>
          </a:xfrm>
        </p:spPr>
      </p:pic>
    </p:spTree>
    <p:extLst>
      <p:ext uri="{BB962C8B-B14F-4D97-AF65-F5344CB8AC3E}">
        <p14:creationId xmlns:p14="http://schemas.microsoft.com/office/powerpoint/2010/main" val="267398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9EEB85-C921-DABC-5BD6-3DAEFE65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Composition</a:t>
            </a:r>
          </a:p>
        </p:txBody>
      </p:sp>
      <p:pic>
        <p:nvPicPr>
          <p:cNvPr id="13" name="Content Placeholder 12" descr="A graph with a black background&#10;&#10;AI-generated content may be incorrect.">
            <a:extLst>
              <a:ext uri="{FF2B5EF4-FFF2-40B4-BE49-F238E27FC236}">
                <a16:creationId xmlns:a16="http://schemas.microsoft.com/office/drawing/2014/main" id="{ECF9DE2D-DF15-0A21-5FE8-38323FF03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94" y="652388"/>
            <a:ext cx="9519811" cy="55532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16F4F-35A7-E12B-9F4E-0EB52DBC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E69A8-038B-9229-207E-63B8E38E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31799-ADEB-A5CA-B7B0-3F13C7B0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5484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2320-9562-82F7-98D4-B46559F1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9861-11E1-0452-E49E-70E9A6691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1" y="870744"/>
            <a:ext cx="7306605" cy="5150545"/>
          </a:xfrm>
        </p:spPr>
        <p:txBody>
          <a:bodyPr anchor="ctr"/>
          <a:lstStyle/>
          <a:p>
            <a:r>
              <a:rPr lang="en-US" sz="2400" b="1" dirty="0"/>
              <a:t>Challenge: ~50GB/day of audio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Globus </a:t>
            </a:r>
            <a:r>
              <a:rPr lang="en-US" sz="2400" dirty="0" err="1"/>
              <a:t>GridFTP</a:t>
            </a:r>
            <a:r>
              <a:rPr lang="en-US" sz="2400" dirty="0"/>
              <a:t> transfer for durable, performant 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Containers + logging + task queue → auditable, reproducible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Built to scale and stay transparent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F3CC1-AD08-1271-4E14-E645AE38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7633-793F-D549-AEBA-ACD88122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09123-3391-9395-2276-E4634FA1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13</a:t>
            </a:fld>
            <a:endParaRPr lang="en-GB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D6B68-70A8-76EE-A674-D2B4DEEA2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066" y="264950"/>
            <a:ext cx="3732611" cy="59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2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70A3-FB53-4EF0-FE01-D56800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FF4D7-ACE0-8CFA-4EE9-F7C8E7AC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WhisperX</a:t>
            </a:r>
            <a:r>
              <a:rPr lang="en-US" sz="2800" dirty="0"/>
              <a:t>: accurate, multi-lingual, </a:t>
            </a:r>
            <a:r>
              <a:rPr lang="en-US" sz="2800" dirty="0" err="1"/>
              <a:t>diarization</a:t>
            </a:r>
            <a:r>
              <a:rPr lang="en-US" sz="2800" dirty="0"/>
              <a:t> +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Pre-processing filters: </a:t>
            </a:r>
            <a:r>
              <a:rPr lang="en-US" sz="2800" b="1" dirty="0"/>
              <a:t>Deezer</a:t>
            </a:r>
            <a:r>
              <a:rPr lang="en-US" sz="2800" dirty="0"/>
              <a:t> to detect music-only, detect non-target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Audio standardized from hi-fi MP3 to </a:t>
            </a:r>
            <a:r>
              <a:rPr lang="en-US" sz="2800" b="1" dirty="0"/>
              <a:t>Opus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Speech fidelity around 16kHz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Low algorithmic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Result: robust transcripts for text-based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BA55B-A104-357F-338E-938C5D20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F38AD-F7B1-2106-F84E-EF35ADC8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74266-C5C4-6B97-E76D-E77994BA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68611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11D2-CAC1-32CD-4B66-8170AAAC1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E0A5-B0B5-3A4E-C646-027F6A6D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Abusive and Hate Speech?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68566-B298-F51A-A2A8-A50BC5F5B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Abusive and hate speech: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Fuels hostility, erodes trust, incites violence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(Cao et. al., 2023)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Inflicts psychological harm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(Müller and Schwarz, 2023)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Drives away users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4775F-D103-189B-3CD6-897BB52CD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E8C0A-9941-E33A-8623-244EEEF8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D0463-2ACF-1E47-0132-69F278CB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70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D68F-E4E1-BF6F-195A-E3D1D6B0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3C323-2947-95B7-FF44-31C96854B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Hate speech: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HateBERT</a:t>
            </a:r>
            <a:r>
              <a:rPr lang="en-US" sz="2800" b="1" dirty="0"/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(Caselli et. al., 2020)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Fine-tune Llama-2-12B model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(Henry, forthcoming)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Abusive speech: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HateBERT</a:t>
            </a:r>
            <a:r>
              <a:rPr lang="en-US" sz="2800" dirty="0"/>
              <a:t> </a:t>
            </a:r>
            <a:r>
              <a:rPr lang="en-US" sz="2800" b="1" dirty="0" err="1"/>
              <a:t>Abuseval</a:t>
            </a:r>
            <a:r>
              <a:rPr lang="en-US" sz="2800" dirty="0"/>
              <a:t>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(Caselli et. al., 2020)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Instruction-tuned CoPE-A-9B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Zentropi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, 2025)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15AB0-0891-54F1-4CD3-DB7E8BE42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CEFFA-0AAD-F93E-14FD-9BD2779C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F209A-4B48-79B4-E230-128056B5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6744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FFF5-7CB0-2AAD-227D-824A00B3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Hate Speech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1AFE7-4E3E-4197-A238-BF87AF620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800" b="1" dirty="0"/>
              <a:t>Hate speech: rare!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&lt;0.05% of videos flagged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Far below Twitter/Telegram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Why so rare?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Aggressive moderation filters at origin? (consistent with TikTok claims)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Users adapt with: memes, euphemisms/emojis, visuals?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Treat as </a:t>
            </a:r>
            <a:r>
              <a:rPr lang="en-US" sz="2800" b="1" dirty="0"/>
              <a:t>lower bound</a:t>
            </a:r>
            <a:r>
              <a:rPr lang="en-US" sz="2800" dirty="0"/>
              <a:t>, not absence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13E75-7035-E642-2A01-E2E091D1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E7A94-A6B4-D4D5-34E3-05BD7D2D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5D0E-11CE-F818-BFBA-AB5D4217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4528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22C1-6A9F-B37E-1BCF-64DC7A4F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Abusive Speech Results</a:t>
            </a:r>
          </a:p>
        </p:txBody>
      </p:sp>
      <p:pic>
        <p:nvPicPr>
          <p:cNvPr id="9" name="Content Placeholder 8" descr="A graph with red and white bars&#10;&#10;AI-generated content may be incorrect.">
            <a:extLst>
              <a:ext uri="{FF2B5EF4-FFF2-40B4-BE49-F238E27FC236}">
                <a16:creationId xmlns:a16="http://schemas.microsoft.com/office/drawing/2014/main" id="{189897F9-E8D1-D86E-202A-1935F4509D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93" y="289223"/>
            <a:ext cx="7307895" cy="58463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B98C9-AC1D-A1D1-205F-D6879FB9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FF37D-3158-5FB2-E268-35B688378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D524E-67E9-489F-A069-27F5A48A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F538137-900B-A63C-56F9-A00224A543A2}"/>
              </a:ext>
            </a:extLst>
          </p:cNvPr>
          <p:cNvSpPr txBox="1">
            <a:spLocks/>
          </p:cNvSpPr>
          <p:nvPr/>
        </p:nvSpPr>
        <p:spPr>
          <a:xfrm>
            <a:off x="271462" y="870744"/>
            <a:ext cx="4756632" cy="51505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3000"/>
              </a:lnSpc>
              <a:spcBef>
                <a:spcPts val="0"/>
              </a:spcBef>
              <a:buFont typeface="+mj-lt"/>
              <a:buNone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8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0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2800" indent="-226800" algn="l" defTabSz="914400" rtl="0" eaLnBrk="1" latinLnBrk="0" hangingPunct="1">
              <a:lnSpc>
                <a:spcPct val="103000"/>
              </a:lnSpc>
              <a:spcBef>
                <a:spcPts val="1000"/>
              </a:spcBef>
              <a:buFont typeface="Source Sans Pro" panose="020B0503030403020204" pitchFamily="34" charset="0"/>
              <a:buChar char="―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Abusive speech: ~6% of audios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 highest (8%), UK (6%), Spain (3%), Lat. Am. (1.5-3.5%)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Anglophone &gt; Spanish-speaking contexts</a:t>
            </a:r>
          </a:p>
        </p:txBody>
      </p:sp>
    </p:spTree>
    <p:extLst>
      <p:ext uri="{BB962C8B-B14F-4D97-AF65-F5344CB8AC3E}">
        <p14:creationId xmlns:p14="http://schemas.microsoft.com/office/powerpoint/2010/main" val="3783160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A29F-5073-35B6-5B5E-20A71FF0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vs. non-political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2D012-E85C-CBB2-7A78-1B0599E50C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sz="2000" b="1" dirty="0"/>
              <a:t>Political content more likely to contain abusive speech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</a:t>
            </a:r>
            <a:r>
              <a:rPr lang="en-US" sz="2000" b="1" dirty="0"/>
              <a:t>US</a:t>
            </a:r>
            <a:r>
              <a:rPr lang="en-US" sz="2000" dirty="0"/>
              <a:t> has </a:t>
            </a:r>
            <a:r>
              <a:rPr lang="en-US" sz="2000" b="1" dirty="0"/>
              <a:t>higher</a:t>
            </a:r>
            <a:r>
              <a:rPr lang="en-US" sz="2000" dirty="0"/>
              <a:t> ratio of abusive speech in Political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UK, Spain, Lat. Am. </a:t>
            </a:r>
            <a:r>
              <a:rPr lang="en-US" sz="2000" dirty="0"/>
              <a:t>all show </a:t>
            </a:r>
            <a:r>
              <a:rPr lang="en-US" sz="2000" b="1" dirty="0"/>
              <a:t>lower </a:t>
            </a:r>
            <a:r>
              <a:rPr lang="en-US" sz="2000" dirty="0"/>
              <a:t>ratios of abusive speech in Political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32F24-8DE5-5C45-BC6E-6B8661D63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13EA-2E6D-CF37-2FF3-1A54EF03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8E79A-062D-F800-E6E5-E7AB66FE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19</a:t>
            </a:fld>
            <a:endParaRPr lang="en-GB" noProof="0" dirty="0"/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91C5AAF5-E682-D630-69CE-8198713CE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61" y="-410833"/>
            <a:ext cx="5815067" cy="72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5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0D6B7-3FB8-5DC4-77BA-6B21CAAC5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2C6C-51DB-864D-D7B1-D78D74BF7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Project Team</a:t>
            </a:r>
          </a:p>
        </p:txBody>
      </p:sp>
      <p:pic>
        <p:nvPicPr>
          <p:cNvPr id="13" name="Picture 12" descr="A person wearing glasses and a grey sweater&#10;&#10;AI-generated content may be incorrect.">
            <a:extLst>
              <a:ext uri="{FF2B5EF4-FFF2-40B4-BE49-F238E27FC236}">
                <a16:creationId xmlns:a16="http://schemas.microsoft.com/office/drawing/2014/main" id="{E171668E-C6F7-3855-593D-FAFB517C08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r="5949"/>
          <a:stretch/>
        </p:blipFill>
        <p:spPr>
          <a:xfrm>
            <a:off x="587291" y="1565471"/>
            <a:ext cx="706038" cy="8387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06EEA3-A7AD-8186-66BD-6D1BB344A51E}"/>
              </a:ext>
            </a:extLst>
          </p:cNvPr>
          <p:cNvSpPr txBox="1"/>
          <p:nvPr/>
        </p:nvSpPr>
        <p:spPr>
          <a:xfrm>
            <a:off x="540918" y="1124744"/>
            <a:ext cx="2962793" cy="361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2400" b="1" dirty="0"/>
              <a:t>UZH/ETH/UCL Team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AC79B-9D00-7589-A1F3-B99AF9D62F6F}"/>
              </a:ext>
            </a:extLst>
          </p:cNvPr>
          <p:cNvSpPr txBox="1"/>
          <p:nvPr/>
        </p:nvSpPr>
        <p:spPr>
          <a:xfrm>
            <a:off x="573002" y="4271886"/>
            <a:ext cx="2952328" cy="361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noProof="0" dirty="0"/>
              <a:t>Core </a:t>
            </a:r>
            <a:r>
              <a:rPr lang="en-US" sz="2400" b="1" noProof="0" dirty="0" err="1"/>
              <a:t>CSMaP</a:t>
            </a:r>
            <a:r>
              <a:rPr lang="en-US" sz="2400" b="1" noProof="0" dirty="0"/>
              <a:t> Team</a:t>
            </a:r>
          </a:p>
        </p:txBody>
      </p:sp>
      <p:pic>
        <p:nvPicPr>
          <p:cNvPr id="51" name="Picture 50" descr="A person in a white shirt&#10;&#10;AI-generated content may be incorrect.">
            <a:extLst>
              <a:ext uri="{FF2B5EF4-FFF2-40B4-BE49-F238E27FC236}">
                <a16:creationId xmlns:a16="http://schemas.microsoft.com/office/drawing/2014/main" id="{F6AE5989-9D9B-3D01-3EA2-680A4EFF0F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76" y="2770216"/>
            <a:ext cx="802800" cy="802800"/>
          </a:xfrm>
          <a:prstGeom prst="rect">
            <a:avLst/>
          </a:prstGeom>
        </p:spPr>
      </p:pic>
      <p:pic>
        <p:nvPicPr>
          <p:cNvPr id="59" name="Picture 58" descr="A person in a black sweater&#10;&#10;AI-generated content may be incorrect.">
            <a:extLst>
              <a:ext uri="{FF2B5EF4-FFF2-40B4-BE49-F238E27FC236}">
                <a16:creationId xmlns:a16="http://schemas.microsoft.com/office/drawing/2014/main" id="{BCFF9812-CB4F-DF1A-EBC4-22A73D61EF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91" y="2762576"/>
            <a:ext cx="802800" cy="802800"/>
          </a:xfrm>
          <a:prstGeom prst="rect">
            <a:avLst/>
          </a:prstGeom>
        </p:spPr>
      </p:pic>
      <p:pic>
        <p:nvPicPr>
          <p:cNvPr id="61" name="Picture 60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8A791C8F-4CFA-7314-73D4-F7693B3455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20" y="2762576"/>
            <a:ext cx="802800" cy="802800"/>
          </a:xfrm>
          <a:prstGeom prst="rect">
            <a:avLst/>
          </a:prstGeom>
        </p:spPr>
      </p:pic>
      <p:pic>
        <p:nvPicPr>
          <p:cNvPr id="65" name="Picture 64" descr="A person with a mustache and earrings&#10;&#10;AI-generated content may be incorrect.">
            <a:extLst>
              <a:ext uri="{FF2B5EF4-FFF2-40B4-BE49-F238E27FC236}">
                <a16:creationId xmlns:a16="http://schemas.microsoft.com/office/drawing/2014/main" id="{A5CA2E9D-BBA4-B034-A63D-5403EB97663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992" y="2762576"/>
            <a:ext cx="802800" cy="802800"/>
          </a:xfrm>
          <a:prstGeom prst="rect">
            <a:avLst/>
          </a:prstGeom>
        </p:spPr>
      </p:pic>
      <p:pic>
        <p:nvPicPr>
          <p:cNvPr id="69" name="Picture 68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B4666E84-3627-1CC1-A16B-8483DC6C063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76" y="1601458"/>
            <a:ext cx="802800" cy="802800"/>
          </a:xfrm>
          <a:prstGeom prst="rect">
            <a:avLst/>
          </a:prstGeom>
        </p:spPr>
      </p:pic>
      <p:pic>
        <p:nvPicPr>
          <p:cNvPr id="79" name="Picture 78" descr="A person with a beard and a black background&#10;&#10;AI-generated content may be incorrect.">
            <a:extLst>
              <a:ext uri="{FF2B5EF4-FFF2-40B4-BE49-F238E27FC236}">
                <a16:creationId xmlns:a16="http://schemas.microsoft.com/office/drawing/2014/main" id="{8A0724AC-F778-8602-C9AC-037CF3698DB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84" y="1601458"/>
            <a:ext cx="802800" cy="802800"/>
          </a:xfrm>
          <a:prstGeom prst="rect">
            <a:avLst/>
          </a:prstGeom>
        </p:spPr>
      </p:pic>
      <p:pic>
        <p:nvPicPr>
          <p:cNvPr id="115" name="Picture 11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3C94D52A-A9C9-5591-3654-430C9283F07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6" y="4757640"/>
            <a:ext cx="831600" cy="831600"/>
          </a:xfrm>
          <a:prstGeom prst="rect">
            <a:avLst/>
          </a:prstGeom>
        </p:spPr>
      </p:pic>
      <p:pic>
        <p:nvPicPr>
          <p:cNvPr id="117" name="Picture 1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D47AB0D9-3DE5-CDF2-FD22-DA7CC866E16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09" y="4751473"/>
            <a:ext cx="831600" cy="831600"/>
          </a:xfrm>
          <a:prstGeom prst="rect">
            <a:avLst/>
          </a:prstGeom>
        </p:spPr>
      </p:pic>
      <p:pic>
        <p:nvPicPr>
          <p:cNvPr id="119" name="Picture 118" descr="A person with a bun in a blue shirt&#10;&#10;AI-generated content may be incorrect.">
            <a:extLst>
              <a:ext uri="{FF2B5EF4-FFF2-40B4-BE49-F238E27FC236}">
                <a16:creationId xmlns:a16="http://schemas.microsoft.com/office/drawing/2014/main" id="{B16E1382-1152-8C98-97D3-C78E9AEB6F9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751473"/>
            <a:ext cx="831600" cy="831600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62B53D89-BDD7-3447-A2B6-6D32FA02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6480" y="6424761"/>
            <a:ext cx="1189348" cy="144016"/>
          </a:xfrm>
        </p:spPr>
        <p:txBody>
          <a:bodyPr/>
          <a:lstStyle/>
          <a:p>
            <a:r>
              <a:rPr lang="en-US"/>
              <a:t>11-09-2025</a:t>
            </a:r>
            <a:endParaRPr lang="en-GB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122E3CD8-A3FB-5F38-579E-C71D14DC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276" y="6424761"/>
            <a:ext cx="7922096" cy="144016"/>
          </a:xfrm>
        </p:spPr>
        <p:txBody>
          <a:bodyPr/>
          <a:lstStyle/>
          <a:p>
            <a:r>
              <a:rPr lang="en-GB"/>
              <a:t>Scrolling Through Hate – Henry</a:t>
            </a:r>
            <a:endParaRPr lang="en-GB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752846CD-8A47-CD7E-7FEE-7E05AEB4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2624" y="6424761"/>
            <a:ext cx="209500" cy="144016"/>
          </a:xfrm>
        </p:spPr>
        <p:txBody>
          <a:bodyPr/>
          <a:lstStyle/>
          <a:p>
            <a:fld id="{442AD375-037F-43D0-B059-5172DA06796A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5" name="Grafik 8">
            <a:extLst>
              <a:ext uri="{FF2B5EF4-FFF2-40B4-BE49-F238E27FC236}">
                <a16:creationId xmlns:a16="http://schemas.microsoft.com/office/drawing/2014/main" id="{AB1E1379-7917-8E0A-BC2C-B9ED47712F2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94" y="1990322"/>
            <a:ext cx="1590020" cy="550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DFF628-C81C-5D63-08E3-79ABAC505D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7517" y="2802772"/>
            <a:ext cx="1828800" cy="304800"/>
          </a:xfrm>
          <a:prstGeom prst="rect">
            <a:avLst/>
          </a:prstGeom>
        </p:spPr>
      </p:pic>
      <p:pic>
        <p:nvPicPr>
          <p:cNvPr id="28" name="Picture 27" descr="A close-up of a logo&#10;&#10;AI-generated content may be incorrect.">
            <a:extLst>
              <a:ext uri="{FF2B5EF4-FFF2-40B4-BE49-F238E27FC236}">
                <a16:creationId xmlns:a16="http://schemas.microsoft.com/office/drawing/2014/main" id="{6C7FC982-C6FA-94ED-24A5-1100E673D5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28" y="2697368"/>
            <a:ext cx="515608" cy="515608"/>
          </a:xfrm>
          <a:prstGeom prst="rect">
            <a:avLst/>
          </a:prstGeom>
        </p:spPr>
      </p:pic>
      <p:pic>
        <p:nvPicPr>
          <p:cNvPr id="36" name="Picture 35" descr="A black and white logo&#10;&#10;AI-generated content may be incorrect.">
            <a:extLst>
              <a:ext uri="{FF2B5EF4-FFF2-40B4-BE49-F238E27FC236}">
                <a16:creationId xmlns:a16="http://schemas.microsoft.com/office/drawing/2014/main" id="{2AE4ABD4-5DC1-43E4-6CD6-66E830FA45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9" y="1988840"/>
            <a:ext cx="1825589" cy="622814"/>
          </a:xfrm>
          <a:prstGeom prst="rect">
            <a:avLst/>
          </a:prstGeom>
        </p:spPr>
      </p:pic>
      <p:pic>
        <p:nvPicPr>
          <p:cNvPr id="38" name="Picture 37" descr="A logo with a circle and a circle in the middle&#10;&#10;AI-generated content may be incorrect.">
            <a:extLst>
              <a:ext uri="{FF2B5EF4-FFF2-40B4-BE49-F238E27FC236}">
                <a16:creationId xmlns:a16="http://schemas.microsoft.com/office/drawing/2014/main" id="{EEC69F7D-7088-9365-AC2D-363974E8AD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4519714"/>
            <a:ext cx="1429566" cy="1429566"/>
          </a:xfrm>
          <a:prstGeom prst="rect">
            <a:avLst/>
          </a:prstGeom>
        </p:spPr>
      </p:pic>
      <p:pic>
        <p:nvPicPr>
          <p:cNvPr id="46" name="Picture 45" descr="A purple square with white logo&#10;&#10;AI-generated content may be incorrect.">
            <a:extLst>
              <a:ext uri="{FF2B5EF4-FFF2-40B4-BE49-F238E27FC236}">
                <a16:creationId xmlns:a16="http://schemas.microsoft.com/office/drawing/2014/main" id="{5C7DA4F7-223A-4A5B-95C0-D6B7EFE5CA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61" y="4709804"/>
            <a:ext cx="1905000" cy="1066800"/>
          </a:xfrm>
          <a:prstGeom prst="rect">
            <a:avLst/>
          </a:prstGeom>
        </p:spPr>
      </p:pic>
      <p:pic>
        <p:nvPicPr>
          <p:cNvPr id="50" name="Picture 49" descr="A person wearing glasses and a lanyard&#10;&#10;AI-generated content may be incorrect.">
            <a:extLst>
              <a:ext uri="{FF2B5EF4-FFF2-40B4-BE49-F238E27FC236}">
                <a16:creationId xmlns:a16="http://schemas.microsoft.com/office/drawing/2014/main" id="{83DA9F3A-63CF-6547-B81A-AC44D5A680F6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6" r="7820" b="20601"/>
          <a:stretch>
            <a:fillRect/>
          </a:stretch>
        </p:blipFill>
        <p:spPr>
          <a:xfrm>
            <a:off x="2463023" y="1561227"/>
            <a:ext cx="802800" cy="84074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493841D-F18B-F106-E54C-E72BB5262D0B}"/>
              </a:ext>
            </a:extLst>
          </p:cNvPr>
          <p:cNvSpPr txBox="1"/>
          <p:nvPr/>
        </p:nvSpPr>
        <p:spPr>
          <a:xfrm>
            <a:off x="565426" y="2453120"/>
            <a:ext cx="706038" cy="2714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1" indent="0" algn="ctr">
              <a:spcAft>
                <a:spcPts val="600"/>
              </a:spcAft>
              <a:buNone/>
            </a:pPr>
            <a:r>
              <a:rPr lang="en-US" sz="900" dirty="0"/>
              <a:t>Colin</a:t>
            </a:r>
            <a:br>
              <a:rPr lang="en-US" sz="900" dirty="0"/>
            </a:br>
            <a:r>
              <a:rPr lang="en-US" sz="900" dirty="0"/>
              <a:t>Henry</a:t>
            </a:r>
            <a:endParaRPr lang="de-CH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2F3393-B955-3D5E-E6CE-D85CA03CC9A5}"/>
              </a:ext>
            </a:extLst>
          </p:cNvPr>
          <p:cNvSpPr txBox="1"/>
          <p:nvPr/>
        </p:nvSpPr>
        <p:spPr>
          <a:xfrm>
            <a:off x="1532207" y="2453120"/>
            <a:ext cx="706038" cy="2714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1" indent="0" algn="ctr">
              <a:spcAft>
                <a:spcPts val="600"/>
              </a:spcAft>
              <a:buNone/>
            </a:pPr>
            <a:r>
              <a:rPr lang="en-US" sz="900" dirty="0"/>
              <a:t>Gloria</a:t>
            </a:r>
            <a:br>
              <a:rPr lang="en-US" sz="900" dirty="0"/>
            </a:br>
            <a:r>
              <a:rPr lang="en-US" sz="900" dirty="0"/>
              <a:t>Gennaro</a:t>
            </a:r>
            <a:endParaRPr lang="de-CH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717037-8E5B-2979-F179-09EB20A98DFC}"/>
              </a:ext>
            </a:extLst>
          </p:cNvPr>
          <p:cNvSpPr txBox="1"/>
          <p:nvPr/>
        </p:nvSpPr>
        <p:spPr>
          <a:xfrm>
            <a:off x="2498877" y="2453120"/>
            <a:ext cx="766945" cy="2714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1" indent="0" algn="ctr">
              <a:spcAft>
                <a:spcPts val="600"/>
              </a:spcAft>
              <a:buNone/>
            </a:pPr>
            <a:r>
              <a:rPr lang="en-US" sz="900" dirty="0"/>
              <a:t>Michael </a:t>
            </a:r>
            <a:br>
              <a:rPr lang="en-US" sz="900" dirty="0"/>
            </a:br>
            <a:r>
              <a:rPr lang="en-US" sz="900" dirty="0"/>
              <a:t>Jacobs</a:t>
            </a:r>
            <a:endParaRPr lang="de-CH" sz="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006792-BBD3-FBE2-E14B-1E9329F50B1F}"/>
              </a:ext>
            </a:extLst>
          </p:cNvPr>
          <p:cNvSpPr txBox="1"/>
          <p:nvPr/>
        </p:nvSpPr>
        <p:spPr>
          <a:xfrm>
            <a:off x="3431704" y="2453120"/>
            <a:ext cx="766945" cy="2714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1" indent="0" algn="ctr">
              <a:spcAft>
                <a:spcPts val="600"/>
              </a:spcAft>
              <a:buNone/>
            </a:pPr>
            <a:r>
              <a:rPr lang="en-US" sz="900" dirty="0"/>
              <a:t>Giuliano Formisano</a:t>
            </a:r>
            <a:endParaRPr lang="de-CH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048C11-13F3-48EB-48FA-FF26D727A16F}"/>
              </a:ext>
            </a:extLst>
          </p:cNvPr>
          <p:cNvSpPr txBox="1"/>
          <p:nvPr/>
        </p:nvSpPr>
        <p:spPr>
          <a:xfrm>
            <a:off x="587291" y="3661729"/>
            <a:ext cx="706038" cy="2714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1" indent="0" algn="ctr">
              <a:spcAft>
                <a:spcPts val="600"/>
              </a:spcAft>
              <a:buNone/>
            </a:pPr>
            <a:r>
              <a:rPr lang="en-US" sz="900" dirty="0"/>
              <a:t>Dominik</a:t>
            </a:r>
            <a:br>
              <a:rPr lang="en-US" sz="900" dirty="0"/>
            </a:br>
            <a:r>
              <a:rPr lang="en-US" sz="900" dirty="0"/>
              <a:t>Hangartner</a:t>
            </a:r>
            <a:endParaRPr lang="de-CH" sz="9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7F94F9-D979-DDF2-E0F6-E8C0ED80AAA6}"/>
              </a:ext>
            </a:extLst>
          </p:cNvPr>
          <p:cNvSpPr txBox="1"/>
          <p:nvPr/>
        </p:nvSpPr>
        <p:spPr>
          <a:xfrm>
            <a:off x="1554072" y="3661729"/>
            <a:ext cx="706038" cy="2714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1" indent="0" algn="ctr">
              <a:spcAft>
                <a:spcPts val="600"/>
              </a:spcAft>
              <a:buNone/>
            </a:pPr>
            <a:r>
              <a:rPr lang="en-US" sz="900" dirty="0"/>
              <a:t>Fabrizio</a:t>
            </a:r>
            <a:br>
              <a:rPr lang="en-US" sz="900" dirty="0"/>
            </a:br>
            <a:r>
              <a:rPr lang="en-US" sz="900" dirty="0"/>
              <a:t>Gilardi</a:t>
            </a:r>
            <a:endParaRPr lang="de-CH" sz="9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0AE107-00E5-1ADB-D11F-1DC2C2558C20}"/>
              </a:ext>
            </a:extLst>
          </p:cNvPr>
          <p:cNvSpPr txBox="1"/>
          <p:nvPr/>
        </p:nvSpPr>
        <p:spPr>
          <a:xfrm>
            <a:off x="2520742" y="3661729"/>
            <a:ext cx="766945" cy="2714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1" indent="0" algn="ctr">
              <a:spcAft>
                <a:spcPts val="600"/>
              </a:spcAft>
              <a:buNone/>
            </a:pPr>
            <a:r>
              <a:rPr lang="en-US" sz="900" dirty="0"/>
              <a:t>Philip</a:t>
            </a:r>
            <a:br>
              <a:rPr lang="en-US" sz="900" dirty="0"/>
            </a:br>
            <a:r>
              <a:rPr lang="en-US" sz="900" dirty="0"/>
              <a:t>Grech</a:t>
            </a:r>
            <a:endParaRPr lang="de-CH" sz="9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2D97CE7-0E69-3889-2809-D73D96AEC0E1}"/>
              </a:ext>
            </a:extLst>
          </p:cNvPr>
          <p:cNvSpPr txBox="1"/>
          <p:nvPr/>
        </p:nvSpPr>
        <p:spPr>
          <a:xfrm>
            <a:off x="3453569" y="3661729"/>
            <a:ext cx="766945" cy="2714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1" indent="0" algn="ctr">
              <a:spcAft>
                <a:spcPts val="600"/>
              </a:spcAft>
              <a:buNone/>
            </a:pPr>
            <a:r>
              <a:rPr lang="en-US" sz="900" dirty="0"/>
              <a:t>Mathieu</a:t>
            </a:r>
            <a:br>
              <a:rPr lang="en-US" sz="900" dirty="0"/>
            </a:br>
            <a:r>
              <a:rPr lang="en-US" sz="900" dirty="0" err="1"/>
              <a:t>Dubied</a:t>
            </a:r>
            <a:endParaRPr lang="de-CH" sz="9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F0BD17C-3816-23AB-F2A2-D5B7CAF15920}"/>
              </a:ext>
            </a:extLst>
          </p:cNvPr>
          <p:cNvSpPr txBox="1"/>
          <p:nvPr/>
        </p:nvSpPr>
        <p:spPr>
          <a:xfrm>
            <a:off x="648588" y="5661248"/>
            <a:ext cx="706038" cy="2714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1" indent="0" algn="ctr">
              <a:spcAft>
                <a:spcPts val="600"/>
              </a:spcAft>
              <a:buNone/>
            </a:pPr>
            <a:r>
              <a:rPr lang="en-US" sz="900" dirty="0"/>
              <a:t>Joshua</a:t>
            </a:r>
            <a:br>
              <a:rPr lang="en-US" sz="900" dirty="0"/>
            </a:br>
            <a:r>
              <a:rPr lang="en-US" sz="900" dirty="0"/>
              <a:t>Tucker</a:t>
            </a:r>
            <a:endParaRPr lang="de-CH" sz="9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2FAA85-EE38-B7F9-0C42-0308587BCF42}"/>
              </a:ext>
            </a:extLst>
          </p:cNvPr>
          <p:cNvSpPr txBox="1"/>
          <p:nvPr/>
        </p:nvSpPr>
        <p:spPr>
          <a:xfrm>
            <a:off x="1615369" y="5661248"/>
            <a:ext cx="706038" cy="2714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1" indent="0" algn="ctr">
              <a:spcAft>
                <a:spcPts val="600"/>
              </a:spcAft>
              <a:buNone/>
            </a:pPr>
            <a:r>
              <a:rPr lang="en-US" sz="900" dirty="0"/>
              <a:t>Solomon</a:t>
            </a:r>
            <a:br>
              <a:rPr lang="en-US" sz="900" dirty="0"/>
            </a:br>
            <a:r>
              <a:rPr lang="en-US" sz="900" dirty="0"/>
              <a:t>Messing</a:t>
            </a:r>
            <a:endParaRPr lang="de-CH" sz="9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7BB24EA-5ACF-F06E-BA14-28881F6A777C}"/>
              </a:ext>
            </a:extLst>
          </p:cNvPr>
          <p:cNvSpPr txBox="1"/>
          <p:nvPr/>
        </p:nvSpPr>
        <p:spPr>
          <a:xfrm>
            <a:off x="2567608" y="5661248"/>
            <a:ext cx="766945" cy="2714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1" indent="0" algn="ctr">
              <a:spcAft>
                <a:spcPts val="600"/>
              </a:spcAft>
              <a:buNone/>
            </a:pPr>
            <a:r>
              <a:rPr lang="en-US" sz="900" dirty="0"/>
              <a:t>Benjamin</a:t>
            </a:r>
            <a:br>
              <a:rPr lang="en-US" sz="900" dirty="0"/>
            </a:br>
            <a:r>
              <a:rPr lang="en-US" sz="900" dirty="0" err="1"/>
              <a:t>Guinaudeau</a:t>
            </a:r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3259783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6BFC-8AC8-4BF4-3254-D1EC5B4A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Engagement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6B04-05E7-4ED2-52D4-A2DD10988E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sz="2400" b="1" dirty="0"/>
              <a:t>Abusive content is disadvantaged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Compared to ”safe” content: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~63% likes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~63% shares and comments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~73%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Abuse doesn’t dominate attention economy?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E646B-A3C1-A671-14B7-D40FA622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030C3-DD99-D53C-90CD-4EB9BF9B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AA478-AA3B-178B-A5C2-EC4D0A55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20</a:t>
            </a:fld>
            <a:endParaRPr lang="en-GB" noProof="0" dirty="0"/>
          </a:p>
        </p:txBody>
      </p:sp>
      <p:pic>
        <p:nvPicPr>
          <p:cNvPr id="13" name="Picture 12" descr="A graph with green squares&#10;&#10;AI-generated content may be incorrect.">
            <a:extLst>
              <a:ext uri="{FF2B5EF4-FFF2-40B4-BE49-F238E27FC236}">
                <a16:creationId xmlns:a16="http://schemas.microsoft.com/office/drawing/2014/main" id="{34EB4603-6B32-395C-F4A6-A92FD5F29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476672"/>
            <a:ext cx="7176560" cy="57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8529994-F924-AEA0-EF4C-30FB899B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D4F7EF-68D4-457E-0B3F-7212F6586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1" y="870744"/>
            <a:ext cx="5824539" cy="5150545"/>
          </a:xfrm>
        </p:spPr>
        <p:txBody>
          <a:bodyPr anchor="ctr"/>
          <a:lstStyle/>
          <a:p>
            <a:r>
              <a:rPr lang="en-US" sz="2000" b="1" dirty="0"/>
              <a:t>TikTok not a toxic swamp?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Preliminary patterns suggest 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Hate: very rare </a:t>
            </a:r>
            <a:r>
              <a:rPr lang="en-US" sz="2000" b="1" dirty="0"/>
              <a:t>(in videos)</a:t>
            </a:r>
            <a:r>
              <a:rPr lang="en-US" sz="2000" dirty="0"/>
              <a:t>; Abuse: measurable but minority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Abusive speech less visible → User aversion? Moderation?</a:t>
            </a:r>
          </a:p>
          <a:p>
            <a:endParaRPr lang="en-US" sz="2000" dirty="0"/>
          </a:p>
          <a:p>
            <a:r>
              <a:rPr lang="en-US" sz="2000" b="1" dirty="0"/>
              <a:t>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Text-first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Spanish classifiers less than ideal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Highly contextual → coded speech, visual hate,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Hate speech remains severely undertheorized!</a:t>
            </a:r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59D36-3DB4-97BB-D217-1CD49734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9AFCF-C07A-9F1E-4889-FE1049D91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725AE-D3B1-7EBB-4A8B-289C427E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21</a:t>
            </a:fld>
            <a:endParaRPr lang="en-GB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A2233-C9D4-5E8A-8319-E24DDD2B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11" y="781447"/>
            <a:ext cx="4182122" cy="5295106"/>
          </a:xfrm>
          <a:prstGeom prst="rect">
            <a:avLst/>
          </a:prstGeom>
          <a:effectLst>
            <a:softEdge rad="59075"/>
          </a:effectLst>
        </p:spPr>
      </p:pic>
    </p:spTree>
    <p:extLst>
      <p:ext uri="{BB962C8B-B14F-4D97-AF65-F5344CB8AC3E}">
        <p14:creationId xmlns:p14="http://schemas.microsoft.com/office/powerpoint/2010/main" val="369610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095E-C398-84D8-D293-7CD07A9E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5AF54-09A8-54AB-5F34-0C146C1AA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1" y="870744"/>
            <a:ext cx="5824539" cy="51505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Human-coded training data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Native Spanish and English speakers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TikTok/transcript language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Comparative</a:t>
            </a:r>
            <a:r>
              <a:rPr lang="en-US" sz="2400" dirty="0"/>
              <a:t> work: multi-platform comparisons to 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Validation</a:t>
            </a:r>
            <a:r>
              <a:rPr lang="en-US" sz="2400" dirty="0"/>
              <a:t>: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Transcription validation (again, native language speakers)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Model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Audit study </a:t>
            </a:r>
            <a:r>
              <a:rPr lang="en-US" sz="2400" dirty="0"/>
              <a:t>with TikTok Community Guidelines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F3AB5-7D43-BDD6-717B-C1F76224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2BD74-69B0-A49E-E3AD-379D00C1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EAF06-3A64-AB25-272A-53E70AA8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22</a:t>
            </a:fld>
            <a:endParaRPr lang="en-GB" noProof="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3690CD7-46B8-2E9B-000F-351D89D8E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199" y="1496688"/>
            <a:ext cx="5722938" cy="38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32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AFF7D-B92C-ADC2-5863-B56AAAB20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730BA1-8DE8-54B6-D069-BA7D82DC99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-56" t="9675" r="56" b="19355"/>
          <a:stretch>
            <a:fillRect/>
          </a:stretch>
        </p:blipFill>
        <p:spPr>
          <a:xfrm>
            <a:off x="263352" y="1084237"/>
            <a:ext cx="11652249" cy="5513115"/>
          </a:xfrm>
          <a:noFill/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444121-4AFE-5B9B-38CD-AA8779E0F0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Department of Political Science 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4D3D68-ED7C-3AC2-7538-25DC6C1D00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0305" y="2420888"/>
            <a:ext cx="5462315" cy="2232627"/>
          </a:xfrm>
        </p:spPr>
        <p:txBody>
          <a:bodyPr/>
          <a:lstStyle/>
          <a:p>
            <a:r>
              <a:rPr lang="en-GB" noProof="0" dirty="0"/>
              <a:t>Questions and Answers</a:t>
            </a:r>
          </a:p>
          <a:p>
            <a:r>
              <a:rPr lang="en-GB" sz="2000" b="0" dirty="0"/>
              <a:t>Scrolling Through Hate: </a:t>
            </a:r>
          </a:p>
          <a:p>
            <a:r>
              <a:rPr lang="en-GB" sz="2000" b="0" dirty="0"/>
              <a:t>TikTok, Hate Speech, and Content Moderation</a:t>
            </a:r>
          </a:p>
          <a:p>
            <a:pPr lvl="2">
              <a:spcBef>
                <a:spcPts val="2500"/>
              </a:spcBef>
              <a:spcAft>
                <a:spcPts val="600"/>
              </a:spcAft>
            </a:pPr>
            <a:r>
              <a:rPr lang="en-GB" sz="1800" dirty="0"/>
              <a:t>Colin Henry</a:t>
            </a:r>
            <a:br>
              <a:rPr lang="en-GB" sz="1800" dirty="0"/>
            </a:br>
            <a:r>
              <a:rPr lang="en-GB" dirty="0" err="1"/>
              <a:t>colin.henry@ipz.uzh.ch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7E3A82-12FB-08CB-5A96-DC34E804A1CC}"/>
              </a:ext>
            </a:extLst>
          </p:cNvPr>
          <p:cNvSpPr txBox="1"/>
          <p:nvPr/>
        </p:nvSpPr>
        <p:spPr>
          <a:xfrm>
            <a:off x="10776520" y="6662565"/>
            <a:ext cx="1080120" cy="150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87A0AF"/>
                </a:solidFill>
              </a:rPr>
              <a:t>Created with GPT-4o</a:t>
            </a:r>
          </a:p>
        </p:txBody>
      </p:sp>
    </p:spTree>
    <p:extLst>
      <p:ext uri="{BB962C8B-B14F-4D97-AF65-F5344CB8AC3E}">
        <p14:creationId xmlns:p14="http://schemas.microsoft.com/office/powerpoint/2010/main" val="398692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6D1B1-875F-C16F-F24F-6CD914E8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TikTok?</a:t>
            </a:r>
          </a:p>
        </p:txBody>
      </p:sp>
      <p:pic>
        <p:nvPicPr>
          <p:cNvPr id="9" name="Content Placeholder 8" descr="A graph with a red bar&#10;&#10;AI-generated content may be incorrect.">
            <a:extLst>
              <a:ext uri="{FF2B5EF4-FFF2-40B4-BE49-F238E27FC236}">
                <a16:creationId xmlns:a16="http://schemas.microsoft.com/office/drawing/2014/main" id="{9149E78B-DF25-6714-745D-FFEA99833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79" y="615025"/>
            <a:ext cx="8738641" cy="5825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524A3-C563-2CF7-6887-CC8FA46D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3EC16-7EBB-31CC-3B4F-07D1E352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5609D-8339-FCFC-A803-8AD908F7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307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64101-747A-FDF3-6216-556138BE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8B8A1A-625F-F704-C74E-FA936EF6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1" y="1371600"/>
            <a:ext cx="11650663" cy="4731221"/>
          </a:xfrm>
        </p:spPr>
        <p:txBody>
          <a:bodyPr/>
          <a:lstStyle/>
          <a:p>
            <a:r>
              <a:rPr lang="en-GB" sz="2800" b="1" dirty="0"/>
              <a:t>Why TikTok?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Continuous scroll, short video first 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Main character in policy debates about content moderation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Which assume saturation with hateful, harmful content</a:t>
            </a:r>
          </a:p>
          <a:p>
            <a:pPr lvl="1" indent="0">
              <a:buNone/>
            </a:pPr>
            <a:endParaRPr lang="en-GB" sz="2400" dirty="0"/>
          </a:p>
          <a:p>
            <a:pPr lvl="1" indent="0">
              <a:buNone/>
            </a:pPr>
            <a:r>
              <a:rPr lang="en-GB" sz="2400" dirty="0"/>
              <a:t>…yet, we have little systematic evidence of content</a:t>
            </a:r>
          </a:p>
          <a:p>
            <a:pPr lvl="1" indent="0">
              <a:buNone/>
            </a:pPr>
            <a:r>
              <a:rPr lang="en-GB" sz="2400" dirty="0"/>
              <a:t>…and we have limited means of </a:t>
            </a:r>
            <a:r>
              <a:rPr lang="en-GB" sz="2400" dirty="0" err="1"/>
              <a:t>analyzing</a:t>
            </a:r>
            <a:r>
              <a:rPr lang="en-GB" sz="2400" dirty="0"/>
              <a:t> video, audio content.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BDE1E0-A9F7-D069-E306-9A6922DB1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11-09-2025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D68213-3F0E-AB01-62E0-3DA580E3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C99E1E-111F-88ED-C5C0-6A47829C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0" name="Picture 9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1CECE355-3214-8294-F523-0B98BACE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2293292"/>
            <a:ext cx="2005944" cy="2708920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59565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0BF91-0559-77DD-6B0D-568CF818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7803A-B96F-5DDA-D536-4E4B5C4C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Promises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792457-6BD3-9784-017D-3E941C612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1" y="1371600"/>
            <a:ext cx="11650663" cy="4731221"/>
          </a:xfrm>
        </p:spPr>
        <p:txBody>
          <a:bodyPr/>
          <a:lstStyle/>
          <a:p>
            <a:r>
              <a:rPr lang="en-GB" sz="2800" b="1" dirty="0"/>
              <a:t>Where the people are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Political speech, </a:t>
            </a:r>
            <a:r>
              <a:rPr lang="en-GB" sz="2400" dirty="0" err="1"/>
              <a:t>behavior</a:t>
            </a:r>
            <a:r>
              <a:rPr lang="en-GB" sz="2400" dirty="0"/>
              <a:t> increasingly shifting </a:t>
            </a:r>
          </a:p>
          <a:p>
            <a:r>
              <a:rPr lang="en-GB" sz="2400" dirty="0"/>
              <a:t>to new platforms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Richer, higher-context content than pure text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Platform dialects, conversational dialogue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Strategic, multi-modal content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3BC764-05A9-45C6-06B5-B77FD58C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11-09-2025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432E3E-5DDC-A242-FF54-C436D98F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AB4F5C-5ABA-2610-31E1-3B7D53AD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1449E-E50C-1EE7-623B-F5E99FC2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891" y="870744"/>
            <a:ext cx="4013254" cy="4731221"/>
          </a:xfrm>
          <a:prstGeom prst="rect">
            <a:avLst/>
          </a:prstGeom>
          <a:effectLst>
            <a:softEdge rad="55025"/>
          </a:effectLst>
        </p:spPr>
      </p:pic>
    </p:spTree>
    <p:extLst>
      <p:ext uri="{BB962C8B-B14F-4D97-AF65-F5344CB8AC3E}">
        <p14:creationId xmlns:p14="http://schemas.microsoft.com/office/powerpoint/2010/main" val="120057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88027-01B9-2FC5-F88C-51639C5A5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93C213-697A-E470-092B-50C0B04A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F07DB1-6F38-0D8C-919E-39178AA1F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1" y="1371600"/>
            <a:ext cx="11650663" cy="4731221"/>
          </a:xfrm>
        </p:spPr>
        <p:txBody>
          <a:bodyPr/>
          <a:lstStyle/>
          <a:p>
            <a:r>
              <a:rPr lang="en-GB" sz="2800" b="1" dirty="0"/>
              <a:t>But getting there is hard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Limited API access, data donation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Very large-scale data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Computational and storage intensive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Video/audio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Privacy and ethical considerations</a:t>
            </a:r>
            <a:endParaRPr lang="en-US" sz="2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996D53-48FA-2216-0780-9CD1FEC7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11-09-2025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60762B-62DE-3C25-34C5-D0070A86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DB2685-D3AA-1539-F45C-0F738061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9" name="Picture 8" descr="A question mark and speech bubbles&#10;&#10;AI-generated content may be incorrect.">
            <a:extLst>
              <a:ext uri="{FF2B5EF4-FFF2-40B4-BE49-F238E27FC236}">
                <a16:creationId xmlns:a16="http://schemas.microsoft.com/office/drawing/2014/main" id="{F7D573AA-9B24-CCB1-A167-35F41154E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56" y="1371600"/>
            <a:ext cx="3888432" cy="322093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67410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82C2F-050A-7C86-6DB1-ED618BE91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9362A8-0247-EBBB-CA73-C96E1C2A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Ways Forward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AACD61-F66C-A2D5-224C-ED3DEF36C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61" y="1371600"/>
            <a:ext cx="11650663" cy="4731221"/>
          </a:xfrm>
        </p:spPr>
        <p:txBody>
          <a:bodyPr/>
          <a:lstStyle/>
          <a:p>
            <a:r>
              <a:rPr lang="en-GB" sz="2800" b="1" dirty="0"/>
              <a:t>Steel et al (2025)</a:t>
            </a:r>
          </a:p>
          <a:p>
            <a:endParaRPr lang="en-GB" dirty="0"/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Complete slice of TikTok based on video IDs</a:t>
            </a: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Direct access to the video URLs </a:t>
            </a:r>
          </a:p>
          <a:p>
            <a:pPr lvl="1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Collection requires substantial infrastructure but</a:t>
            </a:r>
            <a:br>
              <a:rPr lang="en-US" sz="2400" dirty="0"/>
            </a:br>
            <a:r>
              <a:rPr lang="en-US" sz="2400" dirty="0"/>
              <a:t>does not place undue burden on platform</a:t>
            </a:r>
            <a:br>
              <a:rPr lang="en-US" sz="2400" dirty="0"/>
            </a:br>
            <a:r>
              <a:rPr lang="en-US" sz="2400" dirty="0"/>
              <a:t>(legal situation is unresolved/murky…)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FFA058-5462-D890-859E-D50DD6D3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11-09-2025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3EA0BB-75BB-B724-968D-7D65943F2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15DFFC-978E-F165-D4A9-A3202156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27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514A-7E7E-3C2E-399D-70188A04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B9F8D-AFFC-E4D2-80E1-8D3620B855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collection and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Dataset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Audio pipeline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Transcription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Hate speech and abusive 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47119-CB92-360C-0A27-1B5A1A9D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17F74-700E-3DE9-E7BF-745E5F189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A822-AF9F-C61A-3F19-DADA6B77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8</a:t>
            </a:fld>
            <a:endParaRPr lang="en-GB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70E474-D28D-4940-F6C8-4B471227761F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326092"/>
            <a:ext cx="5722938" cy="381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18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EC32-DE78-8ECD-022E-B33478BD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E6A-6818-50E7-9FF9-86B3A545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400" b="1" dirty="0"/>
              <a:t>   Overall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partnership with NYU </a:t>
            </a:r>
            <a:r>
              <a:rPr lang="en-US" sz="2400" dirty="0" err="1"/>
              <a:t>CSMaP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 countries: US, UK, Spain, Argentina, Mexico, Colombia, Peru, Ecuador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(Biggest video producers in English and Spanish)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Representative sample of TikTok posts → baseline, not anecdote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Audio tracks, metadata, comments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One week after video publication</a:t>
            </a:r>
          </a:p>
          <a:p>
            <a:pPr lvl="1" indent="0">
              <a:buNone/>
            </a:pPr>
            <a:r>
              <a:rPr lang="en-US" sz="2400" b="1" dirty="0"/>
              <a:t>This paper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Mid-January to May, 2025</a:t>
            </a:r>
          </a:p>
          <a:p>
            <a:pPr marL="5125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48134-CA33-3DE7-5739-3853CE8D2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11-09-2025</a:t>
            </a: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34CAE-B9B9-468D-7673-08BB515F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Scrolling Through Hate – Henry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8E9AE-D61C-ED35-FFE4-FCC23903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45975477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Uni Zürich">
      <a:dk1>
        <a:sysClr val="windowText" lastClr="000000"/>
      </a:dk1>
      <a:lt1>
        <a:sysClr val="window" lastClr="FFFFFF"/>
      </a:lt1>
      <a:dk2>
        <a:srgbClr val="666666"/>
      </a:dk2>
      <a:lt2>
        <a:srgbClr val="D7D7D7"/>
      </a:lt2>
      <a:accent1>
        <a:srgbClr val="0028A5"/>
      </a:accent1>
      <a:accent2>
        <a:srgbClr val="4AC9E3"/>
      </a:accent2>
      <a:accent3>
        <a:srgbClr val="A4D233"/>
      </a:accent3>
      <a:accent4>
        <a:srgbClr val="FFC845"/>
      </a:accent4>
      <a:accent5>
        <a:srgbClr val="FC4C02"/>
      </a:accent5>
      <a:accent6>
        <a:srgbClr val="BF0D3E"/>
      </a:accent6>
      <a:hlink>
        <a:srgbClr val="000000"/>
      </a:hlink>
      <a:folHlink>
        <a:srgbClr val="000000"/>
      </a:folHlink>
    </a:clrScheme>
    <a:fontScheme name="Uni Zürich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uzh-presentation-en" id="{1E472478-859B-544F-8FDA-30F40BD221B0}" vid="{E0316969-E371-664E-B793-DAC528073B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594130A2AF244FBF3F304D904ED593" ma:contentTypeVersion="18" ma:contentTypeDescription="Ein neues Dokument erstellen." ma:contentTypeScope="" ma:versionID="9c227ad3ab8d826471e210bb857ebfda">
  <xsd:schema xmlns:xsd="http://www.w3.org/2001/XMLSchema" xmlns:xs="http://www.w3.org/2001/XMLSchema" xmlns:p="http://schemas.microsoft.com/office/2006/metadata/properties" xmlns:ns2="c9077d15-72ed-4fec-bcfe-3472729e9195" xmlns:ns3="bc24777f-78b6-4f3c-a73a-d5fa08e4d537" targetNamespace="http://schemas.microsoft.com/office/2006/metadata/properties" ma:root="true" ma:fieldsID="2a0acd45fe6cc66a06723547185abeb0" ns2:_="" ns3:_="">
    <xsd:import namespace="c9077d15-72ed-4fec-bcfe-3472729e9195"/>
    <xsd:import namespace="bc24777f-78b6-4f3c-a73a-d5fa08e4d5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77d15-72ed-4fec-bcfe-3472729e9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7fbe3b91-0d7a-4fca-85de-75d49bc052c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4777f-78b6-4f3c-a73a-d5fa08e4d537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523888c3-3691-4ee2-9093-74875a1c94d8}" ma:internalName="TaxCatchAll" ma:showField="CatchAllData" ma:web="bc24777f-78b6-4f3c-a73a-d5fa08e4d5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24777f-78b6-4f3c-a73a-d5fa08e4d537" xsi:nil="true"/>
    <lcf76f155ced4ddcb4097134ff3c332f xmlns="c9077d15-72ed-4fec-bcfe-3472729e919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B8C4983-C2B9-40A5-988A-6394CBDA55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077d15-72ed-4fec-bcfe-3472729e9195"/>
    <ds:schemaRef ds:uri="bc24777f-78b6-4f3c-a73a-d5fa08e4d5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26B806-0237-4942-A1FD-5C97285908C2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c9077d15-72ed-4fec-bcfe-3472729e9195"/>
    <ds:schemaRef ds:uri="http://purl.org/dc/dcmitype/"/>
    <ds:schemaRef ds:uri="bc24777f-78b6-4f3c-a73a-d5fa08e4d53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7035</TotalTime>
  <Words>977</Words>
  <Application>Microsoft Macintosh PowerPoint</Application>
  <PresentationFormat>Widescreen</PresentationFormat>
  <Paragraphs>227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Source Sans Pro</vt:lpstr>
      <vt:lpstr>Source Sans Pro SemiBold</vt:lpstr>
      <vt:lpstr>Benutzerdefiniertes Design</vt:lpstr>
      <vt:lpstr>PowerPoint Presentation</vt:lpstr>
      <vt:lpstr>Project Team</vt:lpstr>
      <vt:lpstr>Why TikTok?</vt:lpstr>
      <vt:lpstr>Motivation</vt:lpstr>
      <vt:lpstr>Promises</vt:lpstr>
      <vt:lpstr>Challenges</vt:lpstr>
      <vt:lpstr>Ways Forward</vt:lpstr>
      <vt:lpstr>Roadmap</vt:lpstr>
      <vt:lpstr>Data Scope</vt:lpstr>
      <vt:lpstr>Dataset Composition</vt:lpstr>
      <vt:lpstr>Dataset Composition</vt:lpstr>
      <vt:lpstr>Dataset Composition</vt:lpstr>
      <vt:lpstr>Audio pipeline</vt:lpstr>
      <vt:lpstr>Transcription</vt:lpstr>
      <vt:lpstr>Why Abusive and Hate Speech?</vt:lpstr>
      <vt:lpstr>Classification Models</vt:lpstr>
      <vt:lpstr>Hate Speech Results</vt:lpstr>
      <vt:lpstr>Abusive Speech Results</vt:lpstr>
      <vt:lpstr>Political vs. non-political content</vt:lpstr>
      <vt:lpstr>Engagement Patterns</vt:lpstr>
      <vt:lpstr>Implications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Birgit Beck-Heppner</dc:creator>
  <dc:description>erstellt durch Vorlagenbauer.ch</dc:description>
  <cp:lastModifiedBy>Colin Henry</cp:lastModifiedBy>
  <cp:revision>528</cp:revision>
  <dcterms:created xsi:type="dcterms:W3CDTF">2024-09-11T12:06:25Z</dcterms:created>
  <dcterms:modified xsi:type="dcterms:W3CDTF">2025-09-11T17:26:06Z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0x0101000E594130A2AF244FBF3F304D904ED593</vt:lpwstr>
  </property>
  <property fmtid="{D5CDD505-2E9C-101B-9397-08002B2CF9AE}" pid="3" name="MediaServiceImageTags">
    <vt:lpwstr/>
  </property>
</Properties>
</file>